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32"/>
  </p:notesMasterIdLst>
  <p:sldIdLst>
    <p:sldId id="310" r:id="rId4"/>
    <p:sldId id="286" r:id="rId5"/>
    <p:sldId id="292" r:id="rId6"/>
    <p:sldId id="288" r:id="rId7"/>
    <p:sldId id="289" r:id="rId8"/>
    <p:sldId id="290" r:id="rId9"/>
    <p:sldId id="291" r:id="rId10"/>
    <p:sldId id="312" r:id="rId11"/>
    <p:sldId id="287" r:id="rId12"/>
    <p:sldId id="293" r:id="rId13"/>
    <p:sldId id="294" r:id="rId14"/>
    <p:sldId id="296" r:id="rId15"/>
    <p:sldId id="295" r:id="rId16"/>
    <p:sldId id="297" r:id="rId17"/>
    <p:sldId id="313" r:id="rId18"/>
    <p:sldId id="298" r:id="rId19"/>
    <p:sldId id="299" r:id="rId20"/>
    <p:sldId id="300" r:id="rId21"/>
    <p:sldId id="301" r:id="rId22"/>
    <p:sldId id="302" r:id="rId23"/>
    <p:sldId id="316" r:id="rId24"/>
    <p:sldId id="304" r:id="rId25"/>
    <p:sldId id="311" r:id="rId26"/>
    <p:sldId id="317" r:id="rId27"/>
    <p:sldId id="306" r:id="rId28"/>
    <p:sldId id="308" r:id="rId29"/>
    <p:sldId id="315" r:id="rId30"/>
    <p:sldId id="31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sorterViewPr>
    <p:cViewPr>
      <p:scale>
        <a:sx n="100" d="100"/>
        <a:sy n="100" d="100"/>
      </p:scale>
      <p:origin x="0" y="44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4CA014-95DD-4880-B097-EFA0C087616A}" type="datetimeFigureOut">
              <a:rPr lang="en-GB" smtClean="0"/>
              <a:t>23/09/2014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10CC7-2AC0-4217-851A-0AE4570A9421}" type="slidenum">
              <a:rPr lang="en-GB" smtClean="0"/>
              <a:t>‹#›</a:t>
            </a:fld>
            <a:endParaRPr lang="en-GB"/>
          </a:p>
        </p:txBody>
      </p:sp>
    </p:spTree>
    <p:extLst>
      <p:ext uri="{BB962C8B-B14F-4D97-AF65-F5344CB8AC3E}">
        <p14:creationId xmlns:p14="http://schemas.microsoft.com/office/powerpoint/2010/main" val="325496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review2.bluematrix.co.z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eb.up.ac.za/default.asp?ipkCategoryID=1339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Saide%20Supporting%20distance%20learners.doc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pPr>
              <a:defRPr/>
            </a:pPr>
            <a:endParaRPr lang="en-GB">
              <a:solidFill>
                <a:prstClr val="black"/>
              </a:solidFill>
            </a:endParaRPr>
          </a:p>
        </p:txBody>
      </p:sp>
      <p:sp>
        <p:nvSpPr>
          <p:cNvPr id="5" name="Slide Number Placeholder 4"/>
          <p:cNvSpPr>
            <a:spLocks noGrp="1"/>
          </p:cNvSpPr>
          <p:nvPr>
            <p:ph type="sldNum" sz="quarter" idx="11"/>
          </p:nvPr>
        </p:nvSpPr>
        <p:spPr/>
        <p:txBody>
          <a:bodyPr/>
          <a:lstStyle/>
          <a:p>
            <a:pPr>
              <a:defRPr/>
            </a:pPr>
            <a:fld id="{4E3F38CD-FB97-4B56-969B-9A9CA5C12683}" type="slidenum">
              <a:rPr lang="en-GB" smtClean="0">
                <a:solidFill>
                  <a:prstClr val="black"/>
                </a:solidFill>
              </a:rPr>
              <a:pPr>
                <a:defRPr/>
              </a:p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http://web.knust.edu.gh/oer/pages/</a:t>
            </a:r>
          </a:p>
          <a:p>
            <a:endParaRPr lang="en-GB" dirty="0" smtClean="0"/>
          </a:p>
          <a:p>
            <a:pPr>
              <a:spcAft>
                <a:spcPts val="587"/>
              </a:spcAft>
              <a:defRPr/>
            </a:pPr>
            <a:r>
              <a:rPr lang="en-GB" sz="1400" b="1" dirty="0"/>
              <a:t>Rationale for Health OER</a:t>
            </a:r>
          </a:p>
          <a:p>
            <a:pPr>
              <a:spcAft>
                <a:spcPts val="587"/>
              </a:spcAft>
              <a:defRPr/>
            </a:pPr>
            <a:endParaRPr lang="en-GB" sz="1400" dirty="0"/>
          </a:p>
          <a:p>
            <a:pPr>
              <a:spcAft>
                <a:spcPts val="587"/>
              </a:spcAft>
              <a:defRPr/>
            </a:pPr>
            <a:r>
              <a:rPr lang="en-GB" sz="1400" dirty="0"/>
              <a:t>African health sector aware of the need to develop socially relevant and culturally appropriate training materials and experiences: </a:t>
            </a:r>
          </a:p>
          <a:p>
            <a:pPr>
              <a:spcBef>
                <a:spcPts val="321"/>
              </a:spcBef>
              <a:spcAft>
                <a:spcPts val="587"/>
              </a:spcAft>
              <a:buClr>
                <a:srgbClr val="F79646">
                  <a:lumMod val="75000"/>
                </a:srgbClr>
              </a:buClr>
              <a:buFont typeface="Arial" charset="0"/>
              <a:buChar char="•"/>
              <a:defRPr/>
            </a:pPr>
            <a:r>
              <a:rPr lang="en-US" sz="1400" dirty="0"/>
              <a:t>Need to find new ways of delivering health education content in a format that will enable students to have increased access to the material, e.g.</a:t>
            </a:r>
          </a:p>
          <a:p>
            <a:pPr lvl="1">
              <a:spcBef>
                <a:spcPts val="321"/>
              </a:spcBef>
              <a:spcAft>
                <a:spcPts val="587"/>
              </a:spcAft>
              <a:defRPr/>
            </a:pPr>
            <a:r>
              <a:rPr lang="en-US" sz="1400" dirty="0"/>
              <a:t>case based studies using video or print; </a:t>
            </a:r>
          </a:p>
          <a:p>
            <a:pPr lvl="1">
              <a:spcBef>
                <a:spcPts val="321"/>
              </a:spcBef>
              <a:spcAft>
                <a:spcPts val="587"/>
              </a:spcAft>
              <a:defRPr/>
            </a:pPr>
            <a:r>
              <a:rPr lang="en-US" sz="1400" dirty="0"/>
              <a:t>recorded demonstrations by clinical experts of techniques in history taking, physical examination, and clinical procedures made available to students for review and practice in their own time. (Clinical Skills Demonstration)</a:t>
            </a:r>
            <a:endParaRPr lang="en-GB" sz="1400" dirty="0"/>
          </a:p>
          <a:p>
            <a:endParaRPr lang="en-GB" sz="1400"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13</a:t>
            </a:fld>
            <a:endParaRPr lang="en-GB"/>
          </a:p>
        </p:txBody>
      </p:sp>
    </p:spTree>
    <p:extLst>
      <p:ext uri="{BB962C8B-B14F-4D97-AF65-F5344CB8AC3E}">
        <p14:creationId xmlns:p14="http://schemas.microsoft.com/office/powerpoint/2010/main" val="59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Teacher Education – customised by language, by country, etc.</a:t>
            </a:r>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17</a:t>
            </a:fld>
            <a:endParaRPr lang="en-GB"/>
          </a:p>
        </p:txBody>
      </p:sp>
    </p:spTree>
    <p:extLst>
      <p:ext uri="{BB962C8B-B14F-4D97-AF65-F5344CB8AC3E}">
        <p14:creationId xmlns:p14="http://schemas.microsoft.com/office/powerpoint/2010/main" val="79390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Welcome to the African Veterinary Information Portal (</a:t>
            </a:r>
            <a:r>
              <a:rPr lang="en-GB" b="1" dirty="0" err="1" smtClean="0"/>
              <a:t>AfriVIP</a:t>
            </a:r>
            <a:r>
              <a:rPr lang="en-GB" b="1" dirty="0" smtClean="0"/>
              <a:t>)</a:t>
            </a:r>
          </a:p>
          <a:p>
            <a:r>
              <a:rPr lang="en-GB" dirty="0" smtClean="0"/>
              <a:t>The African Veterinary Information Portal (</a:t>
            </a:r>
            <a:r>
              <a:rPr lang="en-GB" dirty="0" err="1" smtClean="0"/>
              <a:t>AfriVIP</a:t>
            </a:r>
            <a:r>
              <a:rPr lang="en-GB" dirty="0" smtClean="0"/>
              <a:t>) will be positioned as the authoritative, global online portal of information and credit-bearing, life-long learning opportunities, resources, discussion, and interaction about African veterinary and allied sciences matters. All the resources are </a:t>
            </a:r>
            <a:r>
              <a:rPr lang="en-GB" dirty="0" smtClean="0">
                <a:hlinkClick r:id="rId3"/>
              </a:rPr>
              <a:t>Open Education Resources (OER)</a:t>
            </a:r>
            <a:r>
              <a:rPr lang="en-GB" dirty="0" smtClean="0"/>
              <a:t> and therefore carry an open license (Creative Commons), allowing it to be freely copied, distributed, and adapted without asking copyright permission. </a:t>
            </a:r>
          </a:p>
          <a:p>
            <a:r>
              <a:rPr lang="en-GB" dirty="0" smtClean="0"/>
              <a:t>The Faculty of Veterinary Science, University of Pretoria, and its partners, has recognized the need to provide high quality Continuing Professional Development (CPD) training for veterinarians and allied professions including </a:t>
            </a:r>
            <a:r>
              <a:rPr lang="en-GB" dirty="0" err="1" smtClean="0"/>
              <a:t>para</a:t>
            </a:r>
            <a:r>
              <a:rPr lang="en-GB" dirty="0" smtClean="0"/>
              <a:t>-veterinary professionals. </a:t>
            </a:r>
            <a:r>
              <a:rPr lang="en-GB" dirty="0" smtClean="0">
                <a:effectLst/>
              </a:rPr>
              <a:t>This has initiated the development of the African Veterinary Information Portal (</a:t>
            </a:r>
            <a:r>
              <a:rPr lang="en-GB" dirty="0" err="1" smtClean="0">
                <a:effectLst/>
              </a:rPr>
              <a:t>AfriVIP</a:t>
            </a:r>
            <a:r>
              <a:rPr lang="en-GB" dirty="0" smtClean="0">
                <a:effectLst/>
              </a:rPr>
              <a:t>), for veterinary training and information and a training platform of the O</a:t>
            </a:r>
            <a:r>
              <a:rPr lang="en-GB" dirty="0" smtClean="0">
                <a:effectLst/>
                <a:hlinkClick r:id="rId4"/>
              </a:rPr>
              <a:t>IE Collaborating Centre for Training in Integrated Livestock and Wildlife Health and Management</a:t>
            </a:r>
            <a:r>
              <a:rPr lang="en-GB" dirty="0" smtClean="0">
                <a:effectLst/>
              </a:rPr>
              <a:t>. </a:t>
            </a:r>
            <a:endParaRPr lang="en-GB" dirty="0" smtClean="0"/>
          </a:p>
          <a:p>
            <a:endParaRPr lang="en-ZA" dirty="0"/>
          </a:p>
        </p:txBody>
      </p:sp>
      <p:sp>
        <p:nvSpPr>
          <p:cNvPr id="4" name="Slide Number Placeholder 3"/>
          <p:cNvSpPr>
            <a:spLocks noGrp="1"/>
          </p:cNvSpPr>
          <p:nvPr>
            <p:ph type="sldNum" sz="quarter" idx="10"/>
          </p:nvPr>
        </p:nvSpPr>
        <p:spPr/>
        <p:txBody>
          <a:bodyPr/>
          <a:lstStyle/>
          <a:p>
            <a:fld id="{7110C230-F9EE-4335-8649-8851884E5B7A}" type="slidenum">
              <a:rPr lang="en-ZA" smtClean="0">
                <a:solidFill>
                  <a:prstClr val="black"/>
                </a:solidFill>
              </a:rPr>
              <a:pPr/>
              <a:t>20</a:t>
            </a:fld>
            <a:endParaRPr lang="en-ZA">
              <a:solidFill>
                <a:prstClr val="black"/>
              </a:solidFill>
            </a:endParaRPr>
          </a:p>
        </p:txBody>
      </p:sp>
    </p:spTree>
    <p:extLst>
      <p:ext uri="{BB962C8B-B14F-4D97-AF65-F5344CB8AC3E}">
        <p14:creationId xmlns:p14="http://schemas.microsoft.com/office/powerpoint/2010/main" val="146250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22</a:t>
            </a:fld>
            <a:endParaRPr lang="en-GB"/>
          </a:p>
        </p:txBody>
      </p:sp>
    </p:spTree>
    <p:extLst>
      <p:ext uri="{BB962C8B-B14F-4D97-AF65-F5344CB8AC3E}">
        <p14:creationId xmlns:p14="http://schemas.microsoft.com/office/powerpoint/2010/main" val="96437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endParaRPr lang="en-GB" altLang="en-US" sz="140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877" indent="-285722" eaLnBrk="0" hangingPunct="0">
              <a:defRPr>
                <a:solidFill>
                  <a:schemeClr val="tx1"/>
                </a:solidFill>
                <a:latin typeface="Arial" charset="0"/>
              </a:defRPr>
            </a:lvl2pPr>
            <a:lvl3pPr marL="1142889" indent="-228578" eaLnBrk="0" hangingPunct="0">
              <a:defRPr>
                <a:solidFill>
                  <a:schemeClr val="tx1"/>
                </a:solidFill>
                <a:latin typeface="Arial" charset="0"/>
              </a:defRPr>
            </a:lvl3pPr>
            <a:lvl4pPr marL="1600045" indent="-228578" eaLnBrk="0" hangingPunct="0">
              <a:defRPr>
                <a:solidFill>
                  <a:schemeClr val="tx1"/>
                </a:solidFill>
                <a:latin typeface="Arial" charset="0"/>
              </a:defRPr>
            </a:lvl4pPr>
            <a:lvl5pPr marL="2057200" indent="-228578" eaLnBrk="0" hangingPunct="0">
              <a:defRPr>
                <a:solidFill>
                  <a:schemeClr val="tx1"/>
                </a:solidFill>
                <a:latin typeface="Arial" charset="0"/>
              </a:defRPr>
            </a:lvl5pPr>
            <a:lvl6pPr marL="2514356" indent="-228578" eaLnBrk="0" fontAlgn="base" hangingPunct="0">
              <a:spcBef>
                <a:spcPct val="0"/>
              </a:spcBef>
              <a:spcAft>
                <a:spcPct val="0"/>
              </a:spcAft>
              <a:defRPr>
                <a:solidFill>
                  <a:schemeClr val="tx1"/>
                </a:solidFill>
                <a:latin typeface="Arial" charset="0"/>
              </a:defRPr>
            </a:lvl6pPr>
            <a:lvl7pPr marL="2971511" indent="-228578" eaLnBrk="0" fontAlgn="base" hangingPunct="0">
              <a:spcBef>
                <a:spcPct val="0"/>
              </a:spcBef>
              <a:spcAft>
                <a:spcPct val="0"/>
              </a:spcAft>
              <a:defRPr>
                <a:solidFill>
                  <a:schemeClr val="tx1"/>
                </a:solidFill>
                <a:latin typeface="Arial" charset="0"/>
              </a:defRPr>
            </a:lvl7pPr>
            <a:lvl8pPr marL="3428667" indent="-228578" eaLnBrk="0" fontAlgn="base" hangingPunct="0">
              <a:spcBef>
                <a:spcPct val="0"/>
              </a:spcBef>
              <a:spcAft>
                <a:spcPct val="0"/>
              </a:spcAft>
              <a:defRPr>
                <a:solidFill>
                  <a:schemeClr val="tx1"/>
                </a:solidFill>
                <a:latin typeface="Arial" charset="0"/>
              </a:defRPr>
            </a:lvl8pPr>
            <a:lvl9pPr marL="3885823" indent="-228578" eaLnBrk="0" fontAlgn="base" hangingPunct="0">
              <a:spcBef>
                <a:spcPct val="0"/>
              </a:spcBef>
              <a:spcAft>
                <a:spcPct val="0"/>
              </a:spcAft>
              <a:defRPr>
                <a:solidFill>
                  <a:schemeClr val="tx1"/>
                </a:solidFill>
                <a:latin typeface="Arial" charset="0"/>
              </a:defRPr>
            </a:lvl9pPr>
          </a:lstStyle>
          <a:p>
            <a:pPr eaLnBrk="1" hangingPunct="1"/>
            <a:fld id="{7860A63C-B257-48D3-BA80-B5AA8CB0C297}" type="slidenum">
              <a:rPr lang="en-GB" altLang="en-US" smtClean="0"/>
              <a:pPr eaLnBrk="1" hangingPunct="1"/>
              <a:t>26</a:t>
            </a:fld>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GB" sz="1400" dirty="0" smtClean="0"/>
              <a:t>http://www.zimbio.com/Wangari+Maathai/articles/zb2JBAZSqNU/Wangari+Maathai+life+pictures</a:t>
            </a:r>
          </a:p>
          <a:p>
            <a:pPr>
              <a:defRPr/>
            </a:pPr>
            <a:endParaRPr lang="en-GB" sz="1400" dirty="0" smtClean="0"/>
          </a:p>
          <a:p>
            <a:pPr>
              <a:defRPr/>
            </a:pPr>
            <a:r>
              <a:rPr lang="en-GB" sz="1400" dirty="0" smtClean="0"/>
              <a:t>OER is one tool on our journey towards achieving</a:t>
            </a:r>
          </a:p>
          <a:p>
            <a:pPr>
              <a:defRPr/>
            </a:pPr>
            <a:endParaRPr lang="en-GB" sz="1400" dirty="0" smtClean="0"/>
          </a:p>
          <a:p>
            <a:pPr>
              <a:defRPr/>
            </a:pPr>
            <a:r>
              <a:rPr lang="en-GB" sz="1400" dirty="0" smtClean="0">
                <a:effectLst>
                  <a:outerShdw blurRad="38100" dist="38100" dir="2700000" algn="tl">
                    <a:srgbClr val="000000">
                      <a:alpha val="43137"/>
                    </a:srgbClr>
                  </a:outerShdw>
                </a:effectLst>
              </a:rPr>
              <a:t>Vibrant, sustainable </a:t>
            </a:r>
            <a:r>
              <a:rPr lang="en-GB" sz="1400" dirty="0" smtClean="0"/>
              <a:t>African higher education institutions that play a critical role in building and sustaining African societies and economies, by producing the continent’s future intellectual leaders through free and open development and sharing of common intellectual capital.</a:t>
            </a:r>
          </a:p>
          <a:p>
            <a:pPr>
              <a:defRPr/>
            </a:pPr>
            <a:endParaRPr lang="en-GB" sz="1400" dirty="0" smtClean="0"/>
          </a:p>
        </p:txBody>
      </p:sp>
      <p:sp>
        <p:nvSpPr>
          <p:cNvPr id="3584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1967C6-1B82-4BBD-A1A6-EBE3CA8FE3F9}" type="slidenum">
              <a:rPr lang="en-GB" altLang="en-US" smtClean="0"/>
              <a:pPr eaLnBrk="1" hangingPunct="1"/>
              <a:t>27</a:t>
            </a:fld>
            <a:endParaRPr lang="en-GB" altLang="en-US" smtClean="0"/>
          </a:p>
        </p:txBody>
      </p:sp>
      <p:sp>
        <p:nvSpPr>
          <p:cNvPr id="35845"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B6315-02D9-4206-8BBA-5C72FC973894}" type="slidenum">
              <a:rPr lang="en-GB">
                <a:solidFill>
                  <a:prstClr val="black"/>
                </a:solidFill>
              </a:rPr>
              <a:pPr/>
              <a:t>28</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1"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12C2AF-A77A-4B01-8228-100F80A93C44}" type="slidenum">
              <a:rPr lang="en-GB" smtClean="0">
                <a:latin typeface="Arial" charset="0"/>
              </a:rPr>
              <a:pPr/>
              <a:t>3</a:t>
            </a:fld>
            <a:endParaRPr lang="en-GB"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1">
              <a:defRPr/>
            </a:pPr>
            <a:r>
              <a:rPr lang="en-GB" dirty="0"/>
              <a:t>Chan et al (2013) See Roy Y. Chan Boston College; Gavin T. L. Brown, The University of Auckland; Larry H. Ludlow, Boston College., “</a:t>
            </a:r>
            <a:r>
              <a:rPr lang="en-GB" i="1" dirty="0"/>
              <a:t>What is the purpose of higher education?: A comparison of institutional and student perspectives on the goals and purposes of completing a bachelor’s degree in the 21st century</a:t>
            </a:r>
            <a:r>
              <a:rPr lang="en-GB" dirty="0"/>
              <a:t>.” Paper presented at the annual Association for the Study of Higher Education (ASHE) conference. St. Louis, MO: November 15, 2013.  Downloaded from: https://www.academia.edu/2626994/What_is_the_purpose_of_higher_education_Comparing_student_and_institutional_perspectives_for_completing_a_bachelors_degree_in_the_21st_century    on December  16th 2013</a:t>
            </a:r>
          </a:p>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4</a:t>
            </a:fld>
            <a:endParaRPr lang="en-GB"/>
          </a:p>
        </p:txBody>
      </p:sp>
    </p:spTree>
    <p:extLst>
      <p:ext uri="{BB962C8B-B14F-4D97-AF65-F5344CB8AC3E}">
        <p14:creationId xmlns:p14="http://schemas.microsoft.com/office/powerpoint/2010/main" val="197365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http://wp.vcu.edu/medcgsa/wp-content/uploads/sites/2847/2013/05/graduation-cap-and-diploma.jpg</a:t>
            </a:r>
          </a:p>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5</a:t>
            </a:fld>
            <a:endParaRPr lang="en-GB"/>
          </a:p>
        </p:txBody>
      </p:sp>
    </p:spTree>
    <p:extLst>
      <p:ext uri="{BB962C8B-B14F-4D97-AF65-F5344CB8AC3E}">
        <p14:creationId xmlns:p14="http://schemas.microsoft.com/office/powerpoint/2010/main" val="69456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http://jellyfishcoolman.files.wordpress.com/2009/07/african-submarine-fibre-optic-cables.jpg</a:t>
            </a:r>
          </a:p>
          <a:p>
            <a:endParaRPr lang="en-GB" dirty="0" smtClean="0"/>
          </a:p>
          <a:p>
            <a:pPr defTabSz="865213">
              <a:defRPr/>
            </a:pPr>
            <a:r>
              <a:rPr lang="en-GB" dirty="0" smtClean="0"/>
              <a:t>Spinal Image: http://www.murrelektronik.com</a:t>
            </a:r>
          </a:p>
          <a:p>
            <a:endParaRPr lang="en-GB" dirty="0" smtClean="0"/>
          </a:p>
          <a:p>
            <a:endParaRPr lang="en-GB" altLang="en-US" dirty="0" smtClean="0"/>
          </a:p>
          <a:p>
            <a:endParaRPr lang="en-GB" altLang="en-US" dirty="0" smtClean="0"/>
          </a:p>
        </p:txBody>
      </p:sp>
      <p:sp>
        <p:nvSpPr>
          <p:cNvPr id="60420"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5098AB-21A7-43F0-9D4C-9C13FA40142A}" type="slidenum">
              <a:rPr lang="en-GB" smtClean="0">
                <a:latin typeface="Arial" charset="0"/>
              </a:rPr>
              <a:pPr/>
              <a:t>6</a:t>
            </a:fld>
            <a:endParaRPr lang="en-GB" smtClean="0">
              <a:latin typeface="Arial" charset="0"/>
            </a:endParaRPr>
          </a:p>
        </p:txBody>
      </p:sp>
      <p:sp>
        <p:nvSpPr>
          <p:cNvPr id="60421"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GB"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Library</a:t>
            </a:r>
            <a:r>
              <a:rPr lang="en-GB" baseline="0" dirty="0" smtClean="0"/>
              <a:t> at Alexandra (scrolls): http://www.crystalinks.com/libraryofalexandria.html and https://encrypted-tbn2.gstatic.com/images?q=tbn:ANd9GcRenwrMH7SbvwlbB3nt2mQI1FxPxgg6axV9tvaaebRLAy6cgw6HyA</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7</a:t>
            </a:fld>
            <a:endParaRPr lang="en-GB"/>
          </a:p>
        </p:txBody>
      </p:sp>
    </p:spTree>
    <p:extLst>
      <p:ext uri="{BB962C8B-B14F-4D97-AF65-F5344CB8AC3E}">
        <p14:creationId xmlns:p14="http://schemas.microsoft.com/office/powerpoint/2010/main" val="230691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 Education sign… http://ctlt.ubc.ca/programs/communities-of-practice/open-education/</a:t>
            </a:r>
          </a:p>
          <a:p>
            <a:endParaRPr lang="en-GB" dirty="0" smtClean="0"/>
          </a:p>
          <a:p>
            <a:r>
              <a:rPr lang="en-GB" dirty="0" smtClean="0"/>
              <a:t>Come in.. http://learningcatalyst.org/welcome/?p=79</a:t>
            </a:r>
          </a:p>
          <a:p>
            <a:endParaRPr lang="en-GB" dirty="0" smtClean="0"/>
          </a:p>
          <a:p>
            <a:r>
              <a:rPr lang="en-GB" dirty="0" smtClean="0"/>
              <a:t>MOOC… http://en.wikipedia.org/wiki/Massive_open_online_course</a:t>
            </a:r>
          </a:p>
          <a:p>
            <a:endParaRPr lang="en-GB" dirty="0" smtClean="0"/>
          </a:p>
          <a:p>
            <a:r>
              <a:rPr lang="en-GB" dirty="0" smtClean="0"/>
              <a:t>Guidelines… http://commons.wikimedia.org/wiki/File:Guidelines_for_Open_Educational_Resources_%28OER%29_in_Higher_Education.pdf</a:t>
            </a:r>
          </a:p>
          <a:p>
            <a:endParaRPr lang="en-GB" dirty="0" smtClean="0"/>
          </a:p>
          <a:p>
            <a:r>
              <a:rPr lang="en-GB" dirty="0" smtClean="0"/>
              <a:t>The Open Classroom… http://beyondthescores.wordpress.com/2012/10/14/the-open-classroom/</a:t>
            </a:r>
          </a:p>
          <a:p>
            <a:endParaRPr lang="en-GB" dirty="0" smtClean="0"/>
          </a:p>
          <a:p>
            <a:r>
              <a:rPr lang="en-GB" dirty="0" smtClean="0"/>
              <a:t>Creative Commons… http://www.scribemedia.org/2009/01/23/commons-commons-whats-non-commercial-anyway/</a:t>
            </a:r>
          </a:p>
          <a:p>
            <a:endParaRPr lang="en-GB" dirty="0" smtClean="0"/>
          </a:p>
          <a:p>
            <a:endParaRPr lang="en-GB" dirty="0" smtClean="0"/>
          </a:p>
          <a:p>
            <a:endParaRPr lang="en-GB" dirty="0" smtClean="0"/>
          </a:p>
        </p:txBody>
      </p:sp>
    </p:spTree>
    <p:extLst>
      <p:ext uri="{BB962C8B-B14F-4D97-AF65-F5344CB8AC3E}">
        <p14:creationId xmlns:p14="http://schemas.microsoft.com/office/powerpoint/2010/main" val="26352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02934" indent="-502934">
              <a:spcAft>
                <a:spcPts val="196"/>
              </a:spcAft>
              <a:defRPr/>
            </a:pPr>
            <a:r>
              <a:rPr lang="en-ZA" dirty="0"/>
              <a:t>Need to keep up with the new roles and ways of working:</a:t>
            </a:r>
          </a:p>
          <a:p>
            <a:pPr marL="502934" indent="-502934">
              <a:spcAft>
                <a:spcPts val="196"/>
              </a:spcAft>
              <a:buFont typeface="Arial" pitchFamily="34" charset="0"/>
              <a:buChar char="•"/>
              <a:defRPr/>
            </a:pPr>
            <a:r>
              <a:rPr lang="en-ZA" dirty="0"/>
              <a:t>Team-based curriculum design and materials development including students</a:t>
            </a:r>
          </a:p>
          <a:p>
            <a:pPr marL="502934" indent="-502934">
              <a:spcAft>
                <a:spcPts val="196"/>
              </a:spcAft>
              <a:buFont typeface="Arial" pitchFamily="34" charset="0"/>
              <a:buChar char="•"/>
              <a:defRPr/>
            </a:pPr>
            <a:r>
              <a:rPr lang="en-ZA" dirty="0"/>
              <a:t>E-tutoring </a:t>
            </a:r>
            <a:r>
              <a:rPr lang="en-ZA" dirty="0">
                <a:hlinkClick r:id="rId3" action="ppaction://hlinkfile"/>
              </a:rPr>
              <a:t>Saide Supporting distance learners.docx</a:t>
            </a:r>
            <a:endParaRPr lang="en-ZA" dirty="0"/>
          </a:p>
          <a:p>
            <a:pPr marL="502934" indent="-502934">
              <a:spcAft>
                <a:spcPts val="196"/>
              </a:spcAft>
              <a:buFont typeface="Arial" pitchFamily="34" charset="0"/>
              <a:buChar char="•"/>
              <a:defRPr/>
            </a:pPr>
            <a:r>
              <a:rPr lang="en-ZA" dirty="0" err="1"/>
              <a:t>Ongoing</a:t>
            </a:r>
            <a:r>
              <a:rPr lang="en-ZA" dirty="0"/>
              <a:t> CPD, LLL: </a:t>
            </a:r>
            <a:r>
              <a:rPr lang="en-ZA" dirty="0">
                <a:solidFill>
                  <a:srgbClr val="FF0000"/>
                </a:solidFill>
              </a:rPr>
              <a:t>e.g. </a:t>
            </a:r>
            <a:r>
              <a:rPr lang="en-ZA" dirty="0" err="1">
                <a:solidFill>
                  <a:srgbClr val="FF0000"/>
                </a:solidFill>
              </a:rPr>
              <a:t>AfriVip</a:t>
            </a:r>
            <a:endParaRPr lang="en-ZA" dirty="0"/>
          </a:p>
          <a:p>
            <a:endParaRPr lang="en-GB" dirty="0" smtClean="0"/>
          </a:p>
        </p:txBody>
      </p:sp>
      <p:sp>
        <p:nvSpPr>
          <p:cNvPr id="573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26460" indent="-279408" eaLnBrk="0" hangingPunct="0">
              <a:defRPr>
                <a:solidFill>
                  <a:schemeClr val="tx1"/>
                </a:solidFill>
                <a:latin typeface="Arial" pitchFamily="34" charset="0"/>
              </a:defRPr>
            </a:lvl2pPr>
            <a:lvl3pPr marL="1117631" indent="-223526" eaLnBrk="0" hangingPunct="0">
              <a:defRPr>
                <a:solidFill>
                  <a:schemeClr val="tx1"/>
                </a:solidFill>
                <a:latin typeface="Arial" pitchFamily="34" charset="0"/>
              </a:defRPr>
            </a:lvl3pPr>
            <a:lvl4pPr marL="1564684" indent="-223526" eaLnBrk="0" hangingPunct="0">
              <a:defRPr>
                <a:solidFill>
                  <a:schemeClr val="tx1"/>
                </a:solidFill>
                <a:latin typeface="Arial" pitchFamily="34" charset="0"/>
              </a:defRPr>
            </a:lvl4pPr>
            <a:lvl5pPr marL="2011735" indent="-223526" eaLnBrk="0" hangingPunct="0">
              <a:defRPr>
                <a:solidFill>
                  <a:schemeClr val="tx1"/>
                </a:solidFill>
                <a:latin typeface="Arial" pitchFamily="34" charset="0"/>
              </a:defRPr>
            </a:lvl5pPr>
            <a:lvl6pPr marL="2458788" indent="-223526" eaLnBrk="0" fontAlgn="base" hangingPunct="0">
              <a:spcBef>
                <a:spcPct val="0"/>
              </a:spcBef>
              <a:spcAft>
                <a:spcPct val="0"/>
              </a:spcAft>
              <a:defRPr>
                <a:solidFill>
                  <a:schemeClr val="tx1"/>
                </a:solidFill>
                <a:latin typeface="Arial" pitchFamily="34" charset="0"/>
              </a:defRPr>
            </a:lvl6pPr>
            <a:lvl7pPr marL="2905841" indent="-223526" eaLnBrk="0" fontAlgn="base" hangingPunct="0">
              <a:spcBef>
                <a:spcPct val="0"/>
              </a:spcBef>
              <a:spcAft>
                <a:spcPct val="0"/>
              </a:spcAft>
              <a:defRPr>
                <a:solidFill>
                  <a:schemeClr val="tx1"/>
                </a:solidFill>
                <a:latin typeface="Arial" pitchFamily="34" charset="0"/>
              </a:defRPr>
            </a:lvl7pPr>
            <a:lvl8pPr marL="3352892" indent="-223526" eaLnBrk="0" fontAlgn="base" hangingPunct="0">
              <a:spcBef>
                <a:spcPct val="0"/>
              </a:spcBef>
              <a:spcAft>
                <a:spcPct val="0"/>
              </a:spcAft>
              <a:defRPr>
                <a:solidFill>
                  <a:schemeClr val="tx1"/>
                </a:solidFill>
                <a:latin typeface="Arial" pitchFamily="34" charset="0"/>
              </a:defRPr>
            </a:lvl8pPr>
            <a:lvl9pPr marL="3799945" indent="-223526" eaLnBrk="0" fontAlgn="base" hangingPunct="0">
              <a:spcBef>
                <a:spcPct val="0"/>
              </a:spcBef>
              <a:spcAft>
                <a:spcPct val="0"/>
              </a:spcAft>
              <a:defRPr>
                <a:solidFill>
                  <a:schemeClr val="tx1"/>
                </a:solidFill>
                <a:latin typeface="Arial" pitchFamily="34" charset="0"/>
              </a:defRPr>
            </a:lvl9pPr>
          </a:lstStyle>
          <a:p>
            <a:pPr eaLnBrk="1" hangingPunct="1"/>
            <a:r>
              <a:rPr lang="en-GB" smtClean="0"/>
              <a:t>Catherine Ngugi OER Africa</a:t>
            </a:r>
          </a:p>
        </p:txBody>
      </p:sp>
      <p:sp>
        <p:nvSpPr>
          <p:cNvPr id="573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26460" indent="-279408" eaLnBrk="0" hangingPunct="0">
              <a:defRPr>
                <a:solidFill>
                  <a:schemeClr val="tx1"/>
                </a:solidFill>
                <a:latin typeface="Arial" pitchFamily="34" charset="0"/>
              </a:defRPr>
            </a:lvl2pPr>
            <a:lvl3pPr marL="1117631" indent="-223526" eaLnBrk="0" hangingPunct="0">
              <a:defRPr>
                <a:solidFill>
                  <a:schemeClr val="tx1"/>
                </a:solidFill>
                <a:latin typeface="Arial" pitchFamily="34" charset="0"/>
              </a:defRPr>
            </a:lvl3pPr>
            <a:lvl4pPr marL="1564684" indent="-223526" eaLnBrk="0" hangingPunct="0">
              <a:defRPr>
                <a:solidFill>
                  <a:schemeClr val="tx1"/>
                </a:solidFill>
                <a:latin typeface="Arial" pitchFamily="34" charset="0"/>
              </a:defRPr>
            </a:lvl4pPr>
            <a:lvl5pPr marL="2011735" indent="-223526" eaLnBrk="0" hangingPunct="0">
              <a:defRPr>
                <a:solidFill>
                  <a:schemeClr val="tx1"/>
                </a:solidFill>
                <a:latin typeface="Arial" pitchFamily="34" charset="0"/>
              </a:defRPr>
            </a:lvl5pPr>
            <a:lvl6pPr marL="2458788" indent="-223526" eaLnBrk="0" fontAlgn="base" hangingPunct="0">
              <a:spcBef>
                <a:spcPct val="0"/>
              </a:spcBef>
              <a:spcAft>
                <a:spcPct val="0"/>
              </a:spcAft>
              <a:defRPr>
                <a:solidFill>
                  <a:schemeClr val="tx1"/>
                </a:solidFill>
                <a:latin typeface="Arial" pitchFamily="34" charset="0"/>
              </a:defRPr>
            </a:lvl6pPr>
            <a:lvl7pPr marL="2905841" indent="-223526" eaLnBrk="0" fontAlgn="base" hangingPunct="0">
              <a:spcBef>
                <a:spcPct val="0"/>
              </a:spcBef>
              <a:spcAft>
                <a:spcPct val="0"/>
              </a:spcAft>
              <a:defRPr>
                <a:solidFill>
                  <a:schemeClr val="tx1"/>
                </a:solidFill>
                <a:latin typeface="Arial" pitchFamily="34" charset="0"/>
              </a:defRPr>
            </a:lvl7pPr>
            <a:lvl8pPr marL="3352892" indent="-223526" eaLnBrk="0" fontAlgn="base" hangingPunct="0">
              <a:spcBef>
                <a:spcPct val="0"/>
              </a:spcBef>
              <a:spcAft>
                <a:spcPct val="0"/>
              </a:spcAft>
              <a:defRPr>
                <a:solidFill>
                  <a:schemeClr val="tx1"/>
                </a:solidFill>
                <a:latin typeface="Arial" pitchFamily="34" charset="0"/>
              </a:defRPr>
            </a:lvl8pPr>
            <a:lvl9pPr marL="3799945" indent="-223526" eaLnBrk="0" fontAlgn="base" hangingPunct="0">
              <a:spcBef>
                <a:spcPct val="0"/>
              </a:spcBef>
              <a:spcAft>
                <a:spcPct val="0"/>
              </a:spcAft>
              <a:defRPr>
                <a:solidFill>
                  <a:schemeClr val="tx1"/>
                </a:solidFill>
                <a:latin typeface="Arial" pitchFamily="34" charset="0"/>
              </a:defRPr>
            </a:lvl9pPr>
          </a:lstStyle>
          <a:p>
            <a:pPr eaLnBrk="1" hangingPunct="1"/>
            <a:fld id="{5C31BEDB-2BCB-4F04-8423-83FD5269BC99}" type="slidenum">
              <a:rPr lang="en-GB" smtClean="0"/>
              <a:pPr eaLnBrk="1" hangingPunct="1"/>
              <a:t>9</a:t>
            </a:fld>
            <a:endParaRPr lang="en-GB" smtClean="0"/>
          </a:p>
        </p:txBody>
      </p:sp>
      <p:sp>
        <p:nvSpPr>
          <p:cNvPr id="57350"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defRPr>
            </a:lvl1pPr>
            <a:lvl2pPr marL="726460" indent="-279408" eaLnBrk="0" hangingPunct="0">
              <a:defRPr>
                <a:solidFill>
                  <a:schemeClr val="tx1"/>
                </a:solidFill>
                <a:latin typeface="Arial" pitchFamily="34" charset="0"/>
              </a:defRPr>
            </a:lvl2pPr>
            <a:lvl3pPr marL="1117631" indent="-223526" eaLnBrk="0" hangingPunct="0">
              <a:defRPr>
                <a:solidFill>
                  <a:schemeClr val="tx1"/>
                </a:solidFill>
                <a:latin typeface="Arial" pitchFamily="34" charset="0"/>
              </a:defRPr>
            </a:lvl3pPr>
            <a:lvl4pPr marL="1564684" indent="-223526" eaLnBrk="0" hangingPunct="0">
              <a:defRPr>
                <a:solidFill>
                  <a:schemeClr val="tx1"/>
                </a:solidFill>
                <a:latin typeface="Arial" pitchFamily="34" charset="0"/>
              </a:defRPr>
            </a:lvl4pPr>
            <a:lvl5pPr marL="2011735" indent="-223526" eaLnBrk="0" hangingPunct="0">
              <a:defRPr>
                <a:solidFill>
                  <a:schemeClr val="tx1"/>
                </a:solidFill>
                <a:latin typeface="Arial" pitchFamily="34" charset="0"/>
              </a:defRPr>
            </a:lvl5pPr>
            <a:lvl6pPr marL="2458788" indent="-223526" eaLnBrk="0" fontAlgn="base" hangingPunct="0">
              <a:spcBef>
                <a:spcPct val="0"/>
              </a:spcBef>
              <a:spcAft>
                <a:spcPct val="0"/>
              </a:spcAft>
              <a:defRPr>
                <a:solidFill>
                  <a:schemeClr val="tx1"/>
                </a:solidFill>
                <a:latin typeface="Arial" pitchFamily="34" charset="0"/>
              </a:defRPr>
            </a:lvl6pPr>
            <a:lvl7pPr marL="2905841" indent="-223526" eaLnBrk="0" fontAlgn="base" hangingPunct="0">
              <a:spcBef>
                <a:spcPct val="0"/>
              </a:spcBef>
              <a:spcAft>
                <a:spcPct val="0"/>
              </a:spcAft>
              <a:defRPr>
                <a:solidFill>
                  <a:schemeClr val="tx1"/>
                </a:solidFill>
                <a:latin typeface="Arial" pitchFamily="34" charset="0"/>
              </a:defRPr>
            </a:lvl7pPr>
            <a:lvl8pPr marL="3352892" indent="-223526" eaLnBrk="0" fontAlgn="base" hangingPunct="0">
              <a:spcBef>
                <a:spcPct val="0"/>
              </a:spcBef>
              <a:spcAft>
                <a:spcPct val="0"/>
              </a:spcAft>
              <a:defRPr>
                <a:solidFill>
                  <a:schemeClr val="tx1"/>
                </a:solidFill>
                <a:latin typeface="Arial" pitchFamily="34" charset="0"/>
              </a:defRPr>
            </a:lvl8pPr>
            <a:lvl9pPr marL="3799945" indent="-223526" eaLnBrk="0" fontAlgn="base" hangingPunct="0">
              <a:spcBef>
                <a:spcPct val="0"/>
              </a:spcBef>
              <a:spcAft>
                <a:spcPct val="0"/>
              </a:spcAft>
              <a:defRPr>
                <a:solidFill>
                  <a:schemeClr val="tx1"/>
                </a:solidFill>
                <a:latin typeface="Arial" pitchFamily="34" charset="0"/>
              </a:defRPr>
            </a:lvl9pPr>
          </a:lstStyle>
          <a:p>
            <a:pPr eaLnBrk="1" hangingPunct="1"/>
            <a:r>
              <a:rPr lang="en-GB" smtClean="0"/>
              <a:t>OER in Developing Countries  Partnerships for Effective Collaboration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65213">
              <a:defRPr/>
            </a:pPr>
            <a:endParaRPr lang="en-GB" sz="1300"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11</a:t>
            </a:fld>
            <a:endParaRPr lang="en-GB"/>
          </a:p>
        </p:txBody>
      </p:sp>
    </p:spTree>
    <p:extLst>
      <p:ext uri="{BB962C8B-B14F-4D97-AF65-F5344CB8AC3E}">
        <p14:creationId xmlns:p14="http://schemas.microsoft.com/office/powerpoint/2010/main" val="94802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517E5E-2BFB-4A1A-8B9A-BE5A8D352CF6}" type="datetimeFigureOut">
              <a:rPr lang="en-GB" smtClean="0"/>
              <a:t>23/09/2014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403669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517E5E-2BFB-4A1A-8B9A-BE5A8D352CF6}" type="datetimeFigureOut">
              <a:rPr lang="en-GB" smtClean="0"/>
              <a:t>23/09/2014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292120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517E5E-2BFB-4A1A-8B9A-BE5A8D352CF6}" type="datetimeFigureOut">
              <a:rPr lang="en-GB" smtClean="0"/>
              <a:t>23/09/2014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255584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331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F58320"/>
              </a:buClr>
              <a:buSzPct val="85000"/>
              <a:buFont typeface="Wingdings" pitchFamily="2" charset="2"/>
              <a:buChar char="v"/>
              <a:defRPr/>
            </a:lvl2pPr>
            <a:lvl3pPr>
              <a:buClr>
                <a:srgbClr val="F58320"/>
              </a:buClr>
              <a:buSzPct val="85000"/>
              <a:buFont typeface="Wingdings" pitchFamily="2" charset="2"/>
              <a:buChar char="v"/>
              <a:defRPr/>
            </a:lvl3pPr>
            <a:lvl4pPr>
              <a:buClr>
                <a:srgbClr val="F58320"/>
              </a:buClr>
              <a:buSzPct val="85000"/>
              <a:buFont typeface="Wingdings" pitchFamily="2" charset="2"/>
              <a:buChar char="v"/>
              <a:defRPr/>
            </a:lvl4pPr>
            <a:lvl5pPr>
              <a:buClr>
                <a:srgbClr val="F58320"/>
              </a:buClr>
              <a:buSzPct val="85000"/>
              <a:buFont typeface="Wingdings" pitchFamily="2" charset="2"/>
              <a:buChar char="v"/>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p:txBody>
          <a:bodyPr/>
          <a:lstStyle/>
          <a:p>
            <a:pPr>
              <a:defRPr/>
            </a:pPr>
            <a:fld id="{1D837F7F-9B60-4506-B266-F6EFAEFB4836}" type="datetime1">
              <a:rPr lang="en-GB" smtClean="0">
                <a:solidFill>
                  <a:prstClr val="black">
                    <a:tint val="75000"/>
                  </a:prstClr>
                </a:solidFill>
              </a:rPr>
              <a:pPr>
                <a:defRPr/>
              </a:pPr>
              <a:t>23/09/2014</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pPr>
              <a:defRPr/>
            </a:pPr>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pPr>
              <a:defRPr/>
            </a:pPr>
            <a:fld id="{6566EC97-2466-464D-88B6-8435D9D972E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374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8618FA8-8AC3-41A3-9428-D51060F1BF89}" type="datetime1">
              <a:rPr lang="en-GB" smtClean="0">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7FB4D2-CB21-4612-B8B3-7DCD844716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4661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1B4B1B-37EB-4F9F-A7D6-59032A17AF50}" type="datetime1">
              <a:rPr lang="en-GB" smtClean="0">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276CC3-2D46-462B-8178-0D12D07E03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4853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18B994-90B1-460C-86F4-10A67AC9C98A}" type="datetime1">
              <a:rPr lang="en-GB" smtClean="0">
                <a:solidFill>
                  <a:prstClr val="black">
                    <a:tint val="75000"/>
                  </a:prstClr>
                </a:solidFill>
              </a:rPr>
              <a:pPr>
                <a:defRPr/>
              </a:pPr>
              <a:t>23/09/2014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2378693-E414-4B41-9DF8-661A8C66C1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878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29BE19-FFC4-4C17-9CD3-7C48ED516C8F}" type="datetime1">
              <a:rPr lang="en-GB" smtClean="0">
                <a:solidFill>
                  <a:prstClr val="black">
                    <a:tint val="75000"/>
                  </a:prstClr>
                </a:solidFill>
              </a:rPr>
              <a:pPr>
                <a:defRPr/>
              </a:pPr>
              <a:t>23/09/2014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0557A-7753-42D2-AA88-5FF66885EA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04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F331B-9A4A-42BB-BDAF-C65CBE9B3E5B}" type="datetime1">
              <a:rPr lang="en-GB" smtClean="0">
                <a:solidFill>
                  <a:prstClr val="black">
                    <a:tint val="75000"/>
                  </a:prstClr>
                </a:solidFill>
              </a:rPr>
              <a:pPr>
                <a:defRPr/>
              </a:pPr>
              <a:t>23/09/2014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822582-5761-49B7-B596-7CEC95A594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2691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F4BED8-AAFB-475C-8022-1570120EB671}" type="datetime1">
              <a:rPr lang="en-GB" smtClean="0">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DA64B9-56F8-4AE5-B8B5-7CD801C59C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352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517E5E-2BFB-4A1A-8B9A-BE5A8D352CF6}" type="datetimeFigureOut">
              <a:rPr lang="en-GB" smtClean="0"/>
              <a:t>23/09/2014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1776928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BE61B2-8E0A-47B0-99CF-5F662B65DE82}" type="datetime1">
              <a:rPr lang="en-GB" smtClean="0">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F19E7-68CF-4385-A8CA-BE8E7D8B3B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8626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2F02B2-1F96-439E-A118-64DB08D4B3DB}" type="datetime1">
              <a:rPr lang="en-GB" smtClean="0">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BE4931-EF61-4B9A-B4CD-AA78B6D772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985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F002E3-E874-4512-A430-1B80C98D6007}" type="datetime1">
              <a:rPr lang="en-GB" smtClean="0">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48164B-A6E2-4192-AA4B-1734DD772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3276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bg>
      <p:bgPr shadeToTitle="1">
        <a:gradFill flip="none" rotWithShape="1">
          <a:gsLst>
            <a:gs pos="0">
              <a:schemeClr val="bg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pic>
        <p:nvPicPr>
          <p:cNvPr id="4" name="Picture 6" descr="logo_drafts v7 feb25.jpg"/>
          <p:cNvPicPr>
            <a:picLocks noChangeAspect="1"/>
          </p:cNvPicPr>
          <p:nvPr userDrawn="1"/>
        </p:nvPicPr>
        <p:blipFill>
          <a:blip r:embed="rId2" cstate="print"/>
          <a:srcRect l="7031" t="13235" r="67188" b="67068"/>
          <a:stretch>
            <a:fillRect/>
          </a:stretch>
        </p:blipFill>
        <p:spPr bwMode="auto">
          <a:xfrm>
            <a:off x="6786563" y="5786438"/>
            <a:ext cx="2357437" cy="1071562"/>
          </a:xfrm>
          <a:prstGeom prst="rect">
            <a:avLst/>
          </a:prstGeom>
          <a:noFill/>
          <a:ln w="9525">
            <a:noFill/>
            <a:miter lim="800000"/>
            <a:headEnd/>
            <a:tailEnd/>
          </a:ln>
        </p:spPr>
      </p:pic>
      <p:grpSp>
        <p:nvGrpSpPr>
          <p:cNvPr id="5" name="Group 24"/>
          <p:cNvGrpSpPr>
            <a:grpSpLocks/>
          </p:cNvGrpSpPr>
          <p:nvPr userDrawn="1"/>
        </p:nvGrpSpPr>
        <p:grpSpPr bwMode="auto">
          <a:xfrm>
            <a:off x="142875" y="142875"/>
            <a:ext cx="4000500" cy="4286250"/>
            <a:chOff x="642910" y="642918"/>
            <a:chExt cx="3633814" cy="3733824"/>
          </a:xfrm>
        </p:grpSpPr>
        <p:sp>
          <p:nvSpPr>
            <p:cNvPr id="6" name="Oval 5"/>
            <p:cNvSpPr/>
            <p:nvPr userDrawn="1"/>
          </p:nvSpPr>
          <p:spPr>
            <a:xfrm>
              <a:off x="642910" y="642918"/>
              <a:ext cx="2143140" cy="2143140"/>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 name="Oval 6"/>
            <p:cNvSpPr/>
            <p:nvPr userDrawn="1"/>
          </p:nvSpPr>
          <p:spPr>
            <a:xfrm>
              <a:off x="2428860" y="3500438"/>
              <a:ext cx="838208" cy="876304"/>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8" name="Oval 7"/>
            <p:cNvSpPr/>
            <p:nvPr userDrawn="1"/>
          </p:nvSpPr>
          <p:spPr>
            <a:xfrm>
              <a:off x="2928926" y="2214554"/>
              <a:ext cx="838208" cy="876304"/>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9" name="Oval 8"/>
            <p:cNvSpPr/>
            <p:nvPr userDrawn="1"/>
          </p:nvSpPr>
          <p:spPr>
            <a:xfrm>
              <a:off x="2428860" y="2786058"/>
              <a:ext cx="571504" cy="528638"/>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Oval 9"/>
            <p:cNvSpPr/>
            <p:nvPr userDrawn="1"/>
          </p:nvSpPr>
          <p:spPr>
            <a:xfrm>
              <a:off x="3929058" y="1928802"/>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Oval 10"/>
            <p:cNvSpPr/>
            <p:nvPr userDrawn="1"/>
          </p:nvSpPr>
          <p:spPr>
            <a:xfrm>
              <a:off x="3143240" y="321468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2" name="Oval 11"/>
            <p:cNvSpPr/>
            <p:nvPr userDrawn="1"/>
          </p:nvSpPr>
          <p:spPr>
            <a:xfrm>
              <a:off x="2786050" y="107154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3" name="Oval 12"/>
            <p:cNvSpPr/>
            <p:nvPr userDrawn="1"/>
          </p:nvSpPr>
          <p:spPr>
            <a:xfrm>
              <a:off x="2071670" y="321468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Oval 13"/>
            <p:cNvSpPr/>
            <p:nvPr userDrawn="1"/>
          </p:nvSpPr>
          <p:spPr>
            <a:xfrm>
              <a:off x="2928926" y="1643050"/>
              <a:ext cx="571504" cy="528638"/>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sp>
        <p:nvSpPr>
          <p:cNvPr id="2" name="Title 1"/>
          <p:cNvSpPr>
            <a:spLocks noGrp="1"/>
          </p:cNvSpPr>
          <p:nvPr>
            <p:ph type="ctrTitle"/>
          </p:nvPr>
        </p:nvSpPr>
        <p:spPr>
          <a:xfrm>
            <a:off x="685800" y="2130425"/>
            <a:ext cx="7772400" cy="1470025"/>
          </a:xfrm>
        </p:spPr>
        <p:txBody>
          <a:bodyPr>
            <a:noAutofit/>
          </a:bodyPr>
          <a:lstStyle>
            <a:lvl1pPr algn="r">
              <a:defRPr sz="6000">
                <a:solidFill>
                  <a:srgbClr val="F58320"/>
                </a:solidFill>
                <a:effectLst>
                  <a:outerShdw blurRad="38100" dist="38100" dir="2700000" algn="tl">
                    <a:srgbClr val="000000">
                      <a:alpha val="43137"/>
                    </a:srgbClr>
                  </a:outerShdw>
                </a:effectLst>
                <a:latin typeface="Arial Rounded MT Bold"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7058052" cy="1752600"/>
          </a:xfrm>
        </p:spPr>
        <p:txBody>
          <a:bodyPr/>
          <a:lstStyle>
            <a:lvl1pPr marL="0" indent="0" algn="r">
              <a:buNone/>
              <a:defRPr>
                <a:solidFill>
                  <a:srgbClr val="573301"/>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5" name="Slide Number Placeholder 8"/>
          <p:cNvSpPr>
            <a:spLocks noGrp="1"/>
          </p:cNvSpPr>
          <p:nvPr>
            <p:ph type="sldNum" sz="quarter" idx="10"/>
          </p:nvPr>
        </p:nvSpPr>
        <p:spPr/>
        <p:txBody>
          <a:bodyPr/>
          <a:lstStyle>
            <a:lvl1pPr algn="r">
              <a:defRPr baseline="0">
                <a:solidFill>
                  <a:srgbClr val="573301"/>
                </a:solidFill>
              </a:defRPr>
            </a:lvl1pPr>
          </a:lstStyle>
          <a:p>
            <a:pPr>
              <a:defRPr/>
            </a:pPr>
            <a:fld id="{1950EFE4-E3CE-40D4-8161-183A92BDDD6C}" type="slidenum">
              <a:rPr lang="en-GB"/>
              <a:pPr>
                <a:defRPr/>
              </a:pPr>
              <a:t>‹#›</a:t>
            </a:fld>
            <a:endParaRPr lang="en-GB" dirty="0"/>
          </a:p>
        </p:txBody>
      </p:sp>
      <p:sp>
        <p:nvSpPr>
          <p:cNvPr id="16" name="Date Placeholder 3"/>
          <p:cNvSpPr>
            <a:spLocks noGrp="1"/>
          </p:cNvSpPr>
          <p:nvPr>
            <p:ph type="dt" sz="half" idx="11"/>
          </p:nvPr>
        </p:nvSpPr>
        <p:spPr/>
        <p:txBody>
          <a:bodyPr/>
          <a:lstStyle>
            <a:lvl1pPr algn="l">
              <a:defRPr sz="1200">
                <a:solidFill>
                  <a:srgbClr val="B38C0B"/>
                </a:solidFill>
                <a:latin typeface="Arial Rounded MT Bold" pitchFamily="34" charset="0"/>
              </a:defRPr>
            </a:lvl1pPr>
          </a:lstStyle>
          <a:p>
            <a:pPr>
              <a:defRPr/>
            </a:pPr>
            <a:fld id="{223F8B22-1FAC-4D3B-BC4C-A4A2F4512413}" type="datetime1">
              <a:rPr lang="en-GB" smtClean="0"/>
              <a:pPr>
                <a:defRPr/>
              </a:pPr>
              <a:t>23/09/2014</a:t>
            </a:fld>
            <a:endParaRPr lang="en-GB" dirty="0"/>
          </a:p>
        </p:txBody>
      </p:sp>
      <p:sp>
        <p:nvSpPr>
          <p:cNvPr id="17" name="Footer Placeholder 4"/>
          <p:cNvSpPr>
            <a:spLocks noGrp="1"/>
          </p:cNvSpPr>
          <p:nvPr>
            <p:ph type="ftr" sz="quarter" idx="12"/>
          </p:nvPr>
        </p:nvSpPr>
        <p:spPr/>
        <p:txBody>
          <a:bodyPr/>
          <a:lstStyle>
            <a:lvl1pPr algn="ctr">
              <a:defRPr sz="1200">
                <a:solidFill>
                  <a:srgbClr val="B38C0B"/>
                </a:solidFill>
                <a:latin typeface="Arial Rounded MT Bold" pitchFamily="34" charset="0"/>
              </a:defRPr>
            </a:lvl1pPr>
          </a:lstStyle>
          <a:p>
            <a:pPr>
              <a:defRPr/>
            </a:pPr>
            <a:endParaRPr lang="en-GB"/>
          </a:p>
        </p:txBody>
      </p:sp>
    </p:spTree>
    <p:extLst>
      <p:ext uri="{BB962C8B-B14F-4D97-AF65-F5344CB8AC3E}">
        <p14:creationId xmlns:p14="http://schemas.microsoft.com/office/powerpoint/2010/main" val="299562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5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F58320"/>
              </a:buClr>
              <a:buSzPct val="85000"/>
              <a:buFont typeface="Wingdings" pitchFamily="2" charset="2"/>
              <a:buChar char="v"/>
              <a:defRPr/>
            </a:lvl2pPr>
            <a:lvl3pPr>
              <a:buClr>
                <a:srgbClr val="F58320"/>
              </a:buClr>
              <a:buSzPct val="85000"/>
              <a:buFont typeface="Wingdings" pitchFamily="2" charset="2"/>
              <a:buChar char="v"/>
              <a:defRPr/>
            </a:lvl3pPr>
            <a:lvl4pPr>
              <a:buClr>
                <a:srgbClr val="F58320"/>
              </a:buClr>
              <a:buSzPct val="85000"/>
              <a:buFont typeface="Wingdings" pitchFamily="2" charset="2"/>
              <a:buChar char="v"/>
              <a:defRPr/>
            </a:lvl4pPr>
            <a:lvl5pPr>
              <a:buClr>
                <a:srgbClr val="F58320"/>
              </a:buClr>
              <a:buSzPct val="85000"/>
              <a:buFont typeface="Wingdings" pitchFamily="2" charset="2"/>
              <a:buChar char="v"/>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F224074-15C5-45DA-9089-55E5ACFB9370}" type="datetime1">
              <a:rPr lang="en-GB">
                <a:solidFill>
                  <a:prstClr val="black">
                    <a:tint val="75000"/>
                  </a:prstClr>
                </a:solidFill>
              </a:rPr>
              <a:pPr>
                <a:defRPr/>
              </a:pPr>
              <a:t>23/09/2014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lvl1pPr>
          </a:lstStyle>
          <a:p>
            <a:pPr>
              <a:defRPr/>
            </a:pPr>
            <a:fld id="{37853060-309D-45DF-9E47-06B83E83B99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9869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B0C3AD-C007-4A70-A88A-32838C0EF88B}" type="datetime1">
              <a:rPr lang="en-GB">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7AB2CC-60D6-42D0-B80F-42A10539ED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477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F8A1A5-2A60-4B23-9640-FCFFE7DF4C04}" type="datetime1">
              <a:rPr lang="en-GB">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785DC9-01B1-431D-8376-9DC4750386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9536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098231-EF05-40C6-B4FB-53A42E5CDA5A}" type="datetime1">
              <a:rPr lang="en-GB">
                <a:solidFill>
                  <a:prstClr val="black">
                    <a:tint val="75000"/>
                  </a:prstClr>
                </a:solidFill>
              </a:rPr>
              <a:pPr>
                <a:defRPr/>
              </a:pPr>
              <a:t>23/09/2014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7CFA8-A764-41BD-9604-16A20F3C9F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4110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111E2B-78C0-4B7B-B1B0-79CB74D38C01}" type="datetime1">
              <a:rPr lang="en-GB">
                <a:solidFill>
                  <a:prstClr val="black">
                    <a:tint val="75000"/>
                  </a:prstClr>
                </a:solidFill>
              </a:rPr>
              <a:pPr>
                <a:defRPr/>
              </a:pPr>
              <a:t>23/09/2014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EFC2A2-8AEC-48DA-843B-348084B7F2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789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517E5E-2BFB-4A1A-8B9A-BE5A8D352CF6}" type="datetimeFigureOut">
              <a:rPr lang="en-GB" smtClean="0"/>
              <a:t>23/09/2014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5630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D8EA3F-9E93-47F1-85D5-65A39527B00A}" type="datetime1">
              <a:rPr lang="en-GB">
                <a:solidFill>
                  <a:prstClr val="black">
                    <a:tint val="75000"/>
                  </a:prstClr>
                </a:solidFill>
              </a:rPr>
              <a:pPr>
                <a:defRPr/>
              </a:pPr>
              <a:t>23/09/2014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6BBE049-76D2-436F-BE32-76586E95D9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8916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7504A2-09B9-47E4-9ABB-68217410C6F7}" type="datetime1">
              <a:rPr lang="en-GB">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4ADB85-FCCF-4BEF-8DBB-797384788D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5167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CE1E3A-0203-4769-83BA-E8DB3684106D}" type="datetime1">
              <a:rPr lang="en-GB">
                <a:solidFill>
                  <a:prstClr val="black">
                    <a:tint val="75000"/>
                  </a:prstClr>
                </a:solidFill>
              </a:rPr>
              <a:pPr>
                <a:defRPr/>
              </a:pPr>
              <a:t>23/09/2014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713FE5-D7ED-4A73-BD51-7722B84B07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3315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5D196A-25E9-4676-BE54-B34734FF41BD}" type="datetime1">
              <a:rPr lang="en-GB">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6CA8D2-29FF-4B37-AAA2-DFB724B3E4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103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F8BE5B-90F3-46FE-9BB1-13E0E14F40D0}" type="datetime1">
              <a:rPr lang="en-GB">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053061-F3AE-430A-884C-8D28C41E38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5850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1">
          <a:gsLst>
            <a:gs pos="0">
              <a:srgbClr val="FFFFFF"/>
            </a:gs>
            <a:gs pos="64999">
              <a:srgbClr val="F0EBD5"/>
            </a:gs>
            <a:gs pos="100000">
              <a:srgbClr val="D1C39F"/>
            </a:gs>
          </a:gsLst>
          <a:path path="shape">
            <a:fillToRect r="100000" b="100000"/>
          </a:path>
        </a:gradFill>
        <a:effectLst/>
      </p:bgPr>
    </p:bg>
    <p:spTree>
      <p:nvGrpSpPr>
        <p:cNvPr id="1" name=""/>
        <p:cNvGrpSpPr/>
        <p:nvPr/>
      </p:nvGrpSpPr>
      <p:grpSpPr>
        <a:xfrm>
          <a:off x="0" y="0"/>
          <a:ext cx="0" cy="0"/>
          <a:chOff x="0" y="0"/>
          <a:chExt cx="0" cy="0"/>
        </a:xfrm>
      </p:grpSpPr>
      <p:pic>
        <p:nvPicPr>
          <p:cNvPr id="4" name="Picture 6" descr="logo_drafts v7 feb25.jpg"/>
          <p:cNvPicPr>
            <a:picLocks noChangeAspect="1"/>
          </p:cNvPicPr>
          <p:nvPr userDrawn="1"/>
        </p:nvPicPr>
        <p:blipFill>
          <a:blip r:embed="rId2">
            <a:extLst>
              <a:ext uri="{28A0092B-C50C-407E-A947-70E740481C1C}">
                <a14:useLocalDpi xmlns:a14="http://schemas.microsoft.com/office/drawing/2010/main" val="0"/>
              </a:ext>
            </a:extLst>
          </a:blip>
          <a:srcRect l="7031" t="13235" r="67188" b="67068"/>
          <a:stretch>
            <a:fillRect/>
          </a:stretch>
        </p:blipFill>
        <p:spPr bwMode="auto">
          <a:xfrm>
            <a:off x="6786563" y="5786438"/>
            <a:ext cx="235743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a:grpSpLocks/>
          </p:cNvGrpSpPr>
          <p:nvPr userDrawn="1"/>
        </p:nvGrpSpPr>
        <p:grpSpPr bwMode="auto">
          <a:xfrm>
            <a:off x="142875" y="142875"/>
            <a:ext cx="4000500" cy="4286250"/>
            <a:chOff x="642910" y="642918"/>
            <a:chExt cx="3633814" cy="3733824"/>
          </a:xfrm>
        </p:grpSpPr>
        <p:sp>
          <p:nvSpPr>
            <p:cNvPr id="6" name="Oval 5"/>
            <p:cNvSpPr/>
            <p:nvPr userDrawn="1"/>
          </p:nvSpPr>
          <p:spPr>
            <a:xfrm>
              <a:off x="642910" y="642918"/>
              <a:ext cx="2143140" cy="2143140"/>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 name="Oval 6"/>
            <p:cNvSpPr/>
            <p:nvPr userDrawn="1"/>
          </p:nvSpPr>
          <p:spPr>
            <a:xfrm>
              <a:off x="2428860" y="3500438"/>
              <a:ext cx="838208" cy="876304"/>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8" name="Oval 7"/>
            <p:cNvSpPr/>
            <p:nvPr userDrawn="1"/>
          </p:nvSpPr>
          <p:spPr>
            <a:xfrm>
              <a:off x="2928926" y="2214554"/>
              <a:ext cx="838208" cy="876304"/>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9" name="Oval 8"/>
            <p:cNvSpPr/>
            <p:nvPr userDrawn="1"/>
          </p:nvSpPr>
          <p:spPr>
            <a:xfrm>
              <a:off x="2428860" y="2786058"/>
              <a:ext cx="571504" cy="528638"/>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Oval 9"/>
            <p:cNvSpPr/>
            <p:nvPr userDrawn="1"/>
          </p:nvSpPr>
          <p:spPr>
            <a:xfrm>
              <a:off x="3929058" y="1928802"/>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Oval 10"/>
            <p:cNvSpPr/>
            <p:nvPr userDrawn="1"/>
          </p:nvSpPr>
          <p:spPr>
            <a:xfrm>
              <a:off x="3143240" y="321468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2" name="Oval 11"/>
            <p:cNvSpPr/>
            <p:nvPr userDrawn="1"/>
          </p:nvSpPr>
          <p:spPr>
            <a:xfrm>
              <a:off x="2786050" y="107154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3" name="Oval 12"/>
            <p:cNvSpPr/>
            <p:nvPr userDrawn="1"/>
          </p:nvSpPr>
          <p:spPr>
            <a:xfrm>
              <a:off x="2071670" y="3214686"/>
              <a:ext cx="347666" cy="385762"/>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Oval 13"/>
            <p:cNvSpPr/>
            <p:nvPr userDrawn="1"/>
          </p:nvSpPr>
          <p:spPr>
            <a:xfrm>
              <a:off x="2928926" y="1643050"/>
              <a:ext cx="571504" cy="528638"/>
            </a:xfrm>
            <a:prstGeom prst="ellipse">
              <a:avLst/>
            </a:prstGeom>
            <a:no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sp>
        <p:nvSpPr>
          <p:cNvPr id="2" name="Title 1"/>
          <p:cNvSpPr>
            <a:spLocks noGrp="1"/>
          </p:cNvSpPr>
          <p:nvPr>
            <p:ph type="ctrTitle"/>
          </p:nvPr>
        </p:nvSpPr>
        <p:spPr>
          <a:xfrm>
            <a:off x="685800" y="2130425"/>
            <a:ext cx="7772400" cy="1470025"/>
          </a:xfrm>
        </p:spPr>
        <p:txBody>
          <a:bodyPr>
            <a:noAutofit/>
          </a:bodyPr>
          <a:lstStyle>
            <a:lvl1pPr algn="r">
              <a:defRPr sz="6000">
                <a:solidFill>
                  <a:srgbClr val="F58320"/>
                </a:solidFill>
                <a:effectLst>
                  <a:outerShdw blurRad="38100" dist="38100" dir="2700000" algn="tl">
                    <a:srgbClr val="000000">
                      <a:alpha val="43137"/>
                    </a:srgbClr>
                  </a:outerShdw>
                </a:effectLst>
                <a:latin typeface="Arial Rounded MT Bold"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7058052" cy="1752600"/>
          </a:xfrm>
        </p:spPr>
        <p:txBody>
          <a:bodyPr/>
          <a:lstStyle>
            <a:lvl1pPr marL="0" indent="0" algn="r">
              <a:buNone/>
              <a:defRPr>
                <a:solidFill>
                  <a:srgbClr val="573301"/>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5" name="Slide Number Placeholder 8"/>
          <p:cNvSpPr>
            <a:spLocks noGrp="1"/>
          </p:cNvSpPr>
          <p:nvPr>
            <p:ph type="sldNum" sz="quarter" idx="10"/>
          </p:nvPr>
        </p:nvSpPr>
        <p:spPr/>
        <p:txBody>
          <a:bodyPr/>
          <a:lstStyle>
            <a:lvl1pPr algn="r">
              <a:defRPr baseline="0">
                <a:solidFill>
                  <a:srgbClr val="573301"/>
                </a:solidFill>
              </a:defRPr>
            </a:lvl1pPr>
          </a:lstStyle>
          <a:p>
            <a:pPr>
              <a:defRPr/>
            </a:pPr>
            <a:fld id="{B5062B4E-D543-4443-A470-7E4364788ADA}" type="slidenum">
              <a:rPr lang="en-GB"/>
              <a:pPr>
                <a:defRPr/>
              </a:pPr>
              <a:t>‹#›</a:t>
            </a:fld>
            <a:endParaRPr lang="en-GB" dirty="0"/>
          </a:p>
        </p:txBody>
      </p:sp>
      <p:sp>
        <p:nvSpPr>
          <p:cNvPr id="16" name="Date Placeholder 3"/>
          <p:cNvSpPr>
            <a:spLocks noGrp="1"/>
          </p:cNvSpPr>
          <p:nvPr>
            <p:ph type="dt" sz="half" idx="11"/>
          </p:nvPr>
        </p:nvSpPr>
        <p:spPr/>
        <p:txBody>
          <a:bodyPr/>
          <a:lstStyle>
            <a:lvl1pPr algn="l">
              <a:defRPr sz="1200">
                <a:solidFill>
                  <a:srgbClr val="B38C0B"/>
                </a:solidFill>
                <a:latin typeface="Arial Rounded MT Bold" pitchFamily="34" charset="0"/>
              </a:defRPr>
            </a:lvl1pPr>
          </a:lstStyle>
          <a:p>
            <a:pPr>
              <a:defRPr/>
            </a:pPr>
            <a:fld id="{B9040B85-1E59-4EF3-813C-7B68294FA7C8}" type="datetime1">
              <a:rPr lang="en-GB"/>
              <a:pPr>
                <a:defRPr/>
              </a:pPr>
              <a:t>23/09/2014</a:t>
            </a:fld>
            <a:endParaRPr lang="en-GB" dirty="0"/>
          </a:p>
        </p:txBody>
      </p:sp>
      <p:sp>
        <p:nvSpPr>
          <p:cNvPr id="17" name="Footer Placeholder 4"/>
          <p:cNvSpPr>
            <a:spLocks noGrp="1"/>
          </p:cNvSpPr>
          <p:nvPr>
            <p:ph type="ftr" sz="quarter" idx="12"/>
          </p:nvPr>
        </p:nvSpPr>
        <p:spPr/>
        <p:txBody>
          <a:bodyPr/>
          <a:lstStyle>
            <a:lvl1pPr algn="ctr">
              <a:defRPr sz="1200">
                <a:solidFill>
                  <a:srgbClr val="B38C0B"/>
                </a:solidFill>
                <a:latin typeface="Arial Rounded MT Bold" pitchFamily="34" charset="0"/>
              </a:defRPr>
            </a:lvl1pPr>
          </a:lstStyle>
          <a:p>
            <a:pPr>
              <a:defRPr/>
            </a:pPr>
            <a:endParaRPr lang="en-GB"/>
          </a:p>
        </p:txBody>
      </p:sp>
    </p:spTree>
    <p:extLst>
      <p:ext uri="{BB962C8B-B14F-4D97-AF65-F5344CB8AC3E}">
        <p14:creationId xmlns:p14="http://schemas.microsoft.com/office/powerpoint/2010/main" val="1937125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517E5E-2BFB-4A1A-8B9A-BE5A8D352CF6}" type="datetimeFigureOut">
              <a:rPr lang="en-GB" smtClean="0"/>
              <a:t>23/09/2014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2560753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517E5E-2BFB-4A1A-8B9A-BE5A8D352CF6}" type="datetimeFigureOut">
              <a:rPr lang="en-GB" smtClean="0"/>
              <a:t>23/09/2014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568245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517E5E-2BFB-4A1A-8B9A-BE5A8D352CF6}" type="datetimeFigureOut">
              <a:rPr lang="en-GB" smtClean="0"/>
              <a:t>23/09/2014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65483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17E5E-2BFB-4A1A-8B9A-BE5A8D352CF6}" type="datetimeFigureOut">
              <a:rPr lang="en-GB" smtClean="0"/>
              <a:t>23/09/2014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3306573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517E5E-2BFB-4A1A-8B9A-BE5A8D352CF6}" type="datetimeFigureOut">
              <a:rPr lang="en-GB" smtClean="0"/>
              <a:t>23/09/2014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321047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517E5E-2BFB-4A1A-8B9A-BE5A8D352CF6}" type="datetimeFigureOut">
              <a:rPr lang="en-GB" smtClean="0"/>
              <a:t>23/09/2014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295A0-7E9E-4BF4-AC10-82CC76FBB1F5}" type="slidenum">
              <a:rPr lang="en-GB" smtClean="0"/>
              <a:t>‹#›</a:t>
            </a:fld>
            <a:endParaRPr lang="en-GB"/>
          </a:p>
        </p:txBody>
      </p:sp>
    </p:spTree>
    <p:extLst>
      <p:ext uri="{BB962C8B-B14F-4D97-AF65-F5344CB8AC3E}">
        <p14:creationId xmlns:p14="http://schemas.microsoft.com/office/powerpoint/2010/main" val="1923846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17E5E-2BFB-4A1A-8B9A-BE5A8D352CF6}" type="datetimeFigureOut">
              <a:rPr lang="en-GB" smtClean="0"/>
              <a:t>23/09/2014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295A0-7E9E-4BF4-AC10-82CC76FBB1F5}" type="slidenum">
              <a:rPr lang="en-GB" smtClean="0"/>
              <a:t>‹#›</a:t>
            </a:fld>
            <a:endParaRPr lang="en-GB"/>
          </a:p>
        </p:txBody>
      </p:sp>
    </p:spTree>
    <p:extLst>
      <p:ext uri="{BB962C8B-B14F-4D97-AF65-F5344CB8AC3E}">
        <p14:creationId xmlns:p14="http://schemas.microsoft.com/office/powerpoint/2010/main" val="2720929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 name="Text Placeholder 2"/>
          <p:cNvSpPr>
            <a:spLocks noGrp="1"/>
          </p:cNvSpPr>
          <p:nvPr>
            <p:ph type="body" idx="1"/>
          </p:nvPr>
        </p:nvSpPr>
        <p:spPr bwMode="auto">
          <a:xfrm>
            <a:off x="457200" y="16002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837F7F-9B60-4506-B266-F6EFAEFB4836}" type="datetime1">
              <a:rPr lang="en-GB" smtClean="0">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66EC97-2466-464D-88B6-8435D9D972E7}" type="slidenum">
              <a:rPr lang="en-US">
                <a:solidFill>
                  <a:prstClr val="black">
                    <a:tint val="75000"/>
                  </a:prstClr>
                </a:solidFill>
              </a:rPr>
              <a:pPr>
                <a:defRPr/>
              </a:pPr>
              <a:t>‹#›</a:t>
            </a:fld>
            <a:endParaRPr lang="en-US">
              <a:solidFill>
                <a:prstClr val="black">
                  <a:tint val="75000"/>
                </a:prstClr>
              </a:solidFill>
            </a:endParaRPr>
          </a:p>
        </p:txBody>
      </p:sp>
      <p:sp>
        <p:nvSpPr>
          <p:cNvPr id="8" name="Rectangle 7"/>
          <p:cNvSpPr/>
          <p:nvPr/>
        </p:nvSpPr>
        <p:spPr>
          <a:xfrm>
            <a:off x="0" y="5786438"/>
            <a:ext cx="9144000" cy="1071562"/>
          </a:xfrm>
          <a:prstGeom prst="rect">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Date Placeholder 13"/>
          <p:cNvSpPr txBox="1">
            <a:spLocks/>
          </p:cNvSpPr>
          <p:nvPr/>
        </p:nvSpPr>
        <p:spPr>
          <a:xfrm>
            <a:off x="0" y="6492875"/>
            <a:ext cx="4276725" cy="365125"/>
          </a:xfrm>
          <a:prstGeom prst="rect">
            <a:avLst/>
          </a:prstGeom>
        </p:spPr>
        <p:txBody>
          <a:bodyPr anchor="b"/>
          <a:lstStyle>
            <a:lvl1pPr algn="l" eaLnBrk="1" latinLnBrk="0" hangingPunct="1">
              <a:defRPr kumimoji="0" sz="1000">
                <a:solidFill>
                  <a:schemeClr val="tx1">
                    <a:shade val="50000"/>
                  </a:schemeClr>
                </a:solidFill>
              </a:defRPr>
            </a:lvl1pPr>
          </a:lstStyle>
          <a:p>
            <a:pPr>
              <a:defRPr/>
            </a:pPr>
            <a:endParaRPr lang="en-GB" sz="1200" dirty="0" smtClean="0">
              <a:solidFill>
                <a:srgbClr val="B58D0B"/>
              </a:solidFill>
              <a:latin typeface="Arial Rounded MT Bold" pitchFamily="34" charset="0"/>
            </a:endParaRPr>
          </a:p>
          <a:p>
            <a:pPr>
              <a:defRPr/>
            </a:pPr>
            <a:endParaRPr lang="en-GB" dirty="0" smtClean="0">
              <a:solidFill>
                <a:srgbClr val="EEECE1">
                  <a:lumMod val="50000"/>
                </a:srgbClr>
              </a:solidFill>
            </a:endParaRPr>
          </a:p>
          <a:p>
            <a:pPr>
              <a:defRPr/>
            </a:pPr>
            <a:endParaRPr lang="en-GB" dirty="0">
              <a:solidFill>
                <a:srgbClr val="EEECE1">
                  <a:lumMod val="50000"/>
                </a:srgbClr>
              </a:solidFill>
            </a:endParaRPr>
          </a:p>
        </p:txBody>
      </p:sp>
      <p:sp>
        <p:nvSpPr>
          <p:cNvPr id="10" name="Slide Number Placeholder 22"/>
          <p:cNvSpPr txBox="1">
            <a:spLocks/>
          </p:cNvSpPr>
          <p:nvPr/>
        </p:nvSpPr>
        <p:spPr>
          <a:xfrm>
            <a:off x="7924800" y="6416675"/>
            <a:ext cx="762000" cy="365125"/>
          </a:xfrm>
          <a:prstGeom prst="rect">
            <a:avLst/>
          </a:prstGeom>
        </p:spPr>
        <p:txBody>
          <a:bodyPr lIns="0" rIns="0" anchor="b"/>
          <a:lstStyle>
            <a:lvl1pPr algn="r" eaLnBrk="1" latinLnBrk="0" hangingPunct="1">
              <a:defRPr kumimoji="0" sz="1200">
                <a:solidFill>
                  <a:schemeClr val="tx1">
                    <a:shade val="50000"/>
                  </a:schemeClr>
                </a:solidFill>
              </a:defRPr>
            </a:lvl1pPr>
          </a:lstStyle>
          <a:p>
            <a:pPr>
              <a:defRPr/>
            </a:pPr>
            <a:fld id="{B6BDF520-AA79-422F-87F2-4ED78819377A}" type="slidenum">
              <a:rPr lang="en-GB" smtClean="0">
                <a:solidFill>
                  <a:prstClr val="black">
                    <a:shade val="50000"/>
                  </a:prstClr>
                </a:solidFill>
              </a:rPr>
              <a:pPr>
                <a:defRPr/>
              </a:pPr>
              <a:t>‹#›</a:t>
            </a:fld>
            <a:endParaRPr lang="en-GB">
              <a:solidFill>
                <a:prstClr val="black">
                  <a:shade val="50000"/>
                </a:prstClr>
              </a:solidFill>
            </a:endParaRPr>
          </a:p>
        </p:txBody>
      </p:sp>
      <p:pic>
        <p:nvPicPr>
          <p:cNvPr id="1034" name="Picture 6" descr="logo_drafts v7 feb25.jpg"/>
          <p:cNvPicPr>
            <a:picLocks noChangeAspect="1"/>
          </p:cNvPicPr>
          <p:nvPr/>
        </p:nvPicPr>
        <p:blipFill>
          <a:blip r:embed="rId14" cstate="print"/>
          <a:srcRect l="7031" t="13235" r="67188" b="67068"/>
          <a:stretch>
            <a:fillRect/>
          </a:stretch>
        </p:blipFill>
        <p:spPr bwMode="auto">
          <a:xfrm>
            <a:off x="6786563" y="5786438"/>
            <a:ext cx="2357437" cy="1071562"/>
          </a:xfrm>
          <a:prstGeom prst="rect">
            <a:avLst/>
          </a:prstGeom>
          <a:noFill/>
          <a:ln w="9525">
            <a:noFill/>
            <a:miter lim="800000"/>
            <a:headEnd/>
            <a:tailEnd/>
          </a:ln>
        </p:spPr>
      </p:pic>
      <p:pic>
        <p:nvPicPr>
          <p:cNvPr id="1035" name="Picture 7" descr="C:\Users\Catherine\Pictures\OER Africa\SAIDE logo.jpg"/>
          <p:cNvPicPr>
            <a:picLocks noChangeAspect="1" noChangeArrowheads="1"/>
          </p:cNvPicPr>
          <p:nvPr/>
        </p:nvPicPr>
        <p:blipFill>
          <a:blip r:embed="rId15" cstate="print"/>
          <a:srcRect/>
          <a:stretch>
            <a:fillRect/>
          </a:stretch>
        </p:blipFill>
        <p:spPr bwMode="auto">
          <a:xfrm>
            <a:off x="228600" y="5943600"/>
            <a:ext cx="1905000" cy="838200"/>
          </a:xfrm>
          <a:prstGeom prst="rect">
            <a:avLst/>
          </a:prstGeom>
          <a:noFill/>
          <a:ln w="9525">
            <a:noFill/>
            <a:miter lim="800000"/>
            <a:headEnd/>
            <a:tailEnd/>
          </a:ln>
        </p:spPr>
      </p:pic>
    </p:spTree>
    <p:extLst>
      <p:ext uri="{BB962C8B-B14F-4D97-AF65-F5344CB8AC3E}">
        <p14:creationId xmlns:p14="http://schemas.microsoft.com/office/powerpoint/2010/main" val="17135737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r" rtl="0" eaLnBrk="0" fontAlgn="base" hangingPunct="0">
        <a:spcBef>
          <a:spcPct val="0"/>
        </a:spcBef>
        <a:spcAft>
          <a:spcPct val="0"/>
        </a:spcAft>
        <a:defRPr sz="3600" kern="1200">
          <a:solidFill>
            <a:srgbClr val="F5801F"/>
          </a:solidFill>
          <a:effectLst>
            <a:outerShdw blurRad="38100" dist="38100" dir="2700000" algn="tl">
              <a:srgbClr val="000000">
                <a:alpha val="43137"/>
              </a:srgbClr>
            </a:outerShdw>
          </a:effectLst>
          <a:latin typeface="Arial Rounded MT Bold" pitchFamily="34" charset="0"/>
          <a:ea typeface="+mj-ea"/>
          <a:cs typeface="+mj-cs"/>
        </a:defRPr>
      </a:lvl1pPr>
      <a:lvl2pPr algn="r" rtl="0" eaLnBrk="0" fontAlgn="base" hangingPunct="0">
        <a:spcBef>
          <a:spcPct val="0"/>
        </a:spcBef>
        <a:spcAft>
          <a:spcPct val="0"/>
        </a:spcAft>
        <a:defRPr sz="3600">
          <a:solidFill>
            <a:srgbClr val="F5801F"/>
          </a:solidFill>
          <a:latin typeface="Arial Rounded MT Bold" pitchFamily="34" charset="0"/>
        </a:defRPr>
      </a:lvl2pPr>
      <a:lvl3pPr algn="r" rtl="0" eaLnBrk="0" fontAlgn="base" hangingPunct="0">
        <a:spcBef>
          <a:spcPct val="0"/>
        </a:spcBef>
        <a:spcAft>
          <a:spcPct val="0"/>
        </a:spcAft>
        <a:defRPr sz="3600">
          <a:solidFill>
            <a:srgbClr val="F5801F"/>
          </a:solidFill>
          <a:latin typeface="Arial Rounded MT Bold" pitchFamily="34" charset="0"/>
        </a:defRPr>
      </a:lvl3pPr>
      <a:lvl4pPr algn="r" rtl="0" eaLnBrk="0" fontAlgn="base" hangingPunct="0">
        <a:spcBef>
          <a:spcPct val="0"/>
        </a:spcBef>
        <a:spcAft>
          <a:spcPct val="0"/>
        </a:spcAft>
        <a:defRPr sz="3600">
          <a:solidFill>
            <a:srgbClr val="F5801F"/>
          </a:solidFill>
          <a:latin typeface="Arial Rounded MT Bold" pitchFamily="34" charset="0"/>
        </a:defRPr>
      </a:lvl4pPr>
      <a:lvl5pPr algn="r" rtl="0" eaLnBrk="0" fontAlgn="base" hangingPunct="0">
        <a:spcBef>
          <a:spcPct val="0"/>
        </a:spcBef>
        <a:spcAft>
          <a:spcPct val="0"/>
        </a:spcAft>
        <a:defRPr sz="3600">
          <a:solidFill>
            <a:srgbClr val="F5801F"/>
          </a:solidFill>
          <a:latin typeface="Arial Rounded MT Bol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573201"/>
          </a:solidFill>
          <a:latin typeface="Arial Rounded MT Bold"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3pPr>
      <a:lvl4pPr marL="16002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4pPr>
      <a:lvl5pPr marL="20574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 name="Text Placeholder 2"/>
          <p:cNvSpPr>
            <a:spLocks noGrp="1"/>
          </p:cNvSpPr>
          <p:nvPr>
            <p:ph type="body" idx="1"/>
          </p:nvPr>
        </p:nvSpPr>
        <p:spPr bwMode="auto">
          <a:xfrm>
            <a:off x="457200" y="16002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A45BEE0-F12A-4F6E-969F-77C10FE86294}" type="datetime1">
              <a:rPr lang="en-GB">
                <a:solidFill>
                  <a:prstClr val="black">
                    <a:tint val="75000"/>
                  </a:prstClr>
                </a:solidFill>
              </a:rPr>
              <a:pPr>
                <a:defRPr/>
              </a:pPr>
              <a:t>23/09/2014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B7BBF0-BA62-4463-BD95-A72D7B4D1085}" type="slidenum">
              <a:rPr lang="en-US">
                <a:solidFill>
                  <a:prstClr val="black">
                    <a:tint val="75000"/>
                  </a:prstClr>
                </a:solidFill>
              </a:rPr>
              <a:pPr>
                <a:defRPr/>
              </a:pPr>
              <a:t>‹#›</a:t>
            </a:fld>
            <a:endParaRPr lang="en-US">
              <a:solidFill>
                <a:prstClr val="black">
                  <a:tint val="75000"/>
                </a:prstClr>
              </a:solidFill>
            </a:endParaRPr>
          </a:p>
        </p:txBody>
      </p:sp>
      <p:sp>
        <p:nvSpPr>
          <p:cNvPr id="8" name="Rectangle 7"/>
          <p:cNvSpPr/>
          <p:nvPr userDrawn="1"/>
        </p:nvSpPr>
        <p:spPr>
          <a:xfrm>
            <a:off x="0" y="5786438"/>
            <a:ext cx="9144000" cy="1071562"/>
          </a:xfrm>
          <a:prstGeom prst="rect">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Date Placeholder 13"/>
          <p:cNvSpPr txBox="1">
            <a:spLocks/>
          </p:cNvSpPr>
          <p:nvPr userDrawn="1"/>
        </p:nvSpPr>
        <p:spPr>
          <a:xfrm>
            <a:off x="0" y="6492875"/>
            <a:ext cx="4276725" cy="365125"/>
          </a:xfrm>
          <a:prstGeom prst="rect">
            <a:avLst/>
          </a:prstGeom>
        </p:spPr>
        <p:txBody>
          <a:bodyPr anchor="b"/>
          <a:lstStyle>
            <a:lvl1pPr algn="l" eaLnBrk="1" latinLnBrk="0" hangingPunct="1">
              <a:defRPr kumimoji="0" sz="1000">
                <a:solidFill>
                  <a:schemeClr val="tx1">
                    <a:shade val="50000"/>
                  </a:schemeClr>
                </a:solidFill>
              </a:defRPr>
            </a:lvl1pPr>
          </a:lstStyle>
          <a:p>
            <a:pPr>
              <a:defRPr/>
            </a:pPr>
            <a:endParaRPr lang="en-GB" sz="1200" dirty="0" smtClean="0">
              <a:solidFill>
                <a:srgbClr val="B58D0B"/>
              </a:solidFill>
              <a:latin typeface="Arial Rounded MT Bold" pitchFamily="34" charset="0"/>
            </a:endParaRPr>
          </a:p>
          <a:p>
            <a:pPr>
              <a:defRPr/>
            </a:pPr>
            <a:endParaRPr lang="en-GB" dirty="0" smtClean="0">
              <a:solidFill>
                <a:srgbClr val="EEECE1">
                  <a:lumMod val="50000"/>
                </a:srgbClr>
              </a:solidFill>
            </a:endParaRPr>
          </a:p>
          <a:p>
            <a:pPr>
              <a:defRPr/>
            </a:pPr>
            <a:endParaRPr lang="en-GB" dirty="0">
              <a:solidFill>
                <a:srgbClr val="EEECE1">
                  <a:lumMod val="50000"/>
                </a:srgbClr>
              </a:solidFill>
            </a:endParaRPr>
          </a:p>
        </p:txBody>
      </p:sp>
      <p:sp>
        <p:nvSpPr>
          <p:cNvPr id="10" name="Slide Number Placeholder 22"/>
          <p:cNvSpPr txBox="1">
            <a:spLocks/>
          </p:cNvSpPr>
          <p:nvPr userDrawn="1"/>
        </p:nvSpPr>
        <p:spPr>
          <a:xfrm>
            <a:off x="7924800" y="6416675"/>
            <a:ext cx="762000" cy="365125"/>
          </a:xfrm>
          <a:prstGeom prst="rect">
            <a:avLst/>
          </a:prstGeom>
        </p:spPr>
        <p:txBody>
          <a:bodyPr lIns="0" rIns="0" anchor="b"/>
          <a:lstStyle>
            <a:lvl1pPr algn="r" eaLnBrk="1" latinLnBrk="0" hangingPunct="1">
              <a:defRPr kumimoji="0" sz="1200">
                <a:solidFill>
                  <a:schemeClr val="tx1">
                    <a:shade val="50000"/>
                  </a:schemeClr>
                </a:solidFill>
              </a:defRPr>
            </a:lvl1pPr>
          </a:lstStyle>
          <a:p>
            <a:pPr>
              <a:defRPr/>
            </a:pPr>
            <a:fld id="{5F641A0C-EE74-496B-9206-DDBBE1494141}" type="slidenum">
              <a:rPr lang="en-GB" smtClean="0">
                <a:solidFill>
                  <a:prstClr val="black">
                    <a:shade val="50000"/>
                  </a:prstClr>
                </a:solidFill>
              </a:rPr>
              <a:pPr>
                <a:defRPr/>
              </a:pPr>
              <a:t>‹#›</a:t>
            </a:fld>
            <a:endParaRPr lang="en-GB">
              <a:solidFill>
                <a:prstClr val="black">
                  <a:shade val="50000"/>
                </a:prstClr>
              </a:solidFill>
            </a:endParaRPr>
          </a:p>
        </p:txBody>
      </p:sp>
      <p:pic>
        <p:nvPicPr>
          <p:cNvPr id="1034" name="Picture 6" descr="logo_drafts v7 feb25.jpg"/>
          <p:cNvPicPr>
            <a:picLocks noChangeAspect="1"/>
          </p:cNvPicPr>
          <p:nvPr userDrawn="1"/>
        </p:nvPicPr>
        <p:blipFill>
          <a:blip r:embed="rId14">
            <a:extLst>
              <a:ext uri="{28A0092B-C50C-407E-A947-70E740481C1C}">
                <a14:useLocalDpi xmlns:a14="http://schemas.microsoft.com/office/drawing/2010/main" val="0"/>
              </a:ext>
            </a:extLst>
          </a:blip>
          <a:srcRect l="7031" t="13235" r="67188" b="67068"/>
          <a:stretch>
            <a:fillRect/>
          </a:stretch>
        </p:blipFill>
        <p:spPr bwMode="auto">
          <a:xfrm>
            <a:off x="6786563" y="5786438"/>
            <a:ext cx="235743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 descr="C:\Users\Catherine\Pictures\OER Africa\SAIDE logo.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59436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9429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r" rtl="0" eaLnBrk="0" fontAlgn="base" hangingPunct="0">
        <a:spcBef>
          <a:spcPct val="0"/>
        </a:spcBef>
        <a:spcAft>
          <a:spcPct val="0"/>
        </a:spcAft>
        <a:defRPr sz="3600" kern="1200">
          <a:solidFill>
            <a:srgbClr val="F5801F"/>
          </a:solidFill>
          <a:effectLst>
            <a:outerShdw blurRad="38100" dist="38100" dir="2700000" algn="tl">
              <a:srgbClr val="000000">
                <a:alpha val="43137"/>
              </a:srgbClr>
            </a:outerShdw>
          </a:effectLst>
          <a:latin typeface="Arial Rounded MT Bold" pitchFamily="34" charset="0"/>
          <a:ea typeface="+mj-ea"/>
          <a:cs typeface="+mj-cs"/>
        </a:defRPr>
      </a:lvl1pPr>
      <a:lvl2pPr algn="r" rtl="0" eaLnBrk="0" fontAlgn="base" hangingPunct="0">
        <a:spcBef>
          <a:spcPct val="0"/>
        </a:spcBef>
        <a:spcAft>
          <a:spcPct val="0"/>
        </a:spcAft>
        <a:defRPr sz="3600">
          <a:solidFill>
            <a:srgbClr val="F5801F"/>
          </a:solidFill>
          <a:latin typeface="Arial Rounded MT Bold" pitchFamily="34" charset="0"/>
        </a:defRPr>
      </a:lvl2pPr>
      <a:lvl3pPr algn="r" rtl="0" eaLnBrk="0" fontAlgn="base" hangingPunct="0">
        <a:spcBef>
          <a:spcPct val="0"/>
        </a:spcBef>
        <a:spcAft>
          <a:spcPct val="0"/>
        </a:spcAft>
        <a:defRPr sz="3600">
          <a:solidFill>
            <a:srgbClr val="F5801F"/>
          </a:solidFill>
          <a:latin typeface="Arial Rounded MT Bold" pitchFamily="34" charset="0"/>
        </a:defRPr>
      </a:lvl3pPr>
      <a:lvl4pPr algn="r" rtl="0" eaLnBrk="0" fontAlgn="base" hangingPunct="0">
        <a:spcBef>
          <a:spcPct val="0"/>
        </a:spcBef>
        <a:spcAft>
          <a:spcPct val="0"/>
        </a:spcAft>
        <a:defRPr sz="3600">
          <a:solidFill>
            <a:srgbClr val="F5801F"/>
          </a:solidFill>
          <a:latin typeface="Arial Rounded MT Bold" pitchFamily="34" charset="0"/>
        </a:defRPr>
      </a:lvl4pPr>
      <a:lvl5pPr algn="r" rtl="0" eaLnBrk="0" fontAlgn="base" hangingPunct="0">
        <a:spcBef>
          <a:spcPct val="0"/>
        </a:spcBef>
        <a:spcAft>
          <a:spcPct val="0"/>
        </a:spcAft>
        <a:defRPr sz="3600">
          <a:solidFill>
            <a:srgbClr val="F5801F"/>
          </a:solidFill>
          <a:latin typeface="Arial Rounded MT Bol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573201"/>
          </a:solidFill>
          <a:latin typeface="Arial Rounded MT Bold"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3pPr>
      <a:lvl4pPr marL="16002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4pPr>
      <a:lvl5pPr marL="2057400" indent="-228600" algn="l" rtl="0" eaLnBrk="0" fontAlgn="base" hangingPunct="0">
        <a:spcBef>
          <a:spcPct val="20000"/>
        </a:spcBef>
        <a:spcAft>
          <a:spcPct val="0"/>
        </a:spcAft>
        <a:buFont typeface="Arial" charset="0"/>
        <a:buChar char="»"/>
        <a:defRPr sz="2400" kern="1200">
          <a:solidFill>
            <a:srgbClr val="57320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knust.edu.gh/pages/index.php?siteid=knus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knust.edu.gh/pages/index.php?siteid=knus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c-sa/2.5/"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tessafrica.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atherine.ngugi@gmail.com"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hyperlink" Target="http://creativecommons.org/licenses/by/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4"/>
          <p:cNvGrpSpPr>
            <a:grpSpLocks/>
          </p:cNvGrpSpPr>
          <p:nvPr/>
        </p:nvGrpSpPr>
        <p:grpSpPr bwMode="auto">
          <a:xfrm>
            <a:off x="381000" y="381000"/>
            <a:ext cx="4000500" cy="4286250"/>
            <a:chOff x="642910" y="642918"/>
            <a:chExt cx="3633814" cy="3733824"/>
          </a:xfrm>
          <a:gradFill flip="none" rotWithShape="1">
            <a:gsLst>
              <a:gs pos="0">
                <a:srgbClr val="573301"/>
              </a:gs>
              <a:gs pos="50000">
                <a:schemeClr val="accent3">
                  <a:lumMod val="75000"/>
                </a:schemeClr>
              </a:gs>
              <a:gs pos="100000">
                <a:schemeClr val="accent1">
                  <a:tint val="23500"/>
                  <a:satMod val="160000"/>
                </a:schemeClr>
              </a:gs>
            </a:gsLst>
            <a:lin ang="10800000" scaled="1"/>
            <a:tileRect/>
          </a:gradFill>
          <a:effectLst>
            <a:outerShdw blurRad="76200" dist="12700" dir="2700000" sy="-23000" kx="-800400" algn="bl" rotWithShape="0">
              <a:prstClr val="black">
                <a:alpha val="20000"/>
              </a:prstClr>
            </a:outerShdw>
          </a:effectLst>
          <a:scene3d>
            <a:camera prst="perspectiveFront"/>
            <a:lightRig rig="sunset" dir="t"/>
          </a:scene3d>
        </p:grpSpPr>
        <p:sp>
          <p:nvSpPr>
            <p:cNvPr id="5" name="Oval 4"/>
            <p:cNvSpPr/>
            <p:nvPr/>
          </p:nvSpPr>
          <p:spPr>
            <a:xfrm>
              <a:off x="642910" y="642918"/>
              <a:ext cx="2143140" cy="2143140"/>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6" name="Oval 5"/>
            <p:cNvSpPr/>
            <p:nvPr/>
          </p:nvSpPr>
          <p:spPr>
            <a:xfrm>
              <a:off x="2428860" y="3500438"/>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7" name="Oval 6"/>
            <p:cNvSpPr/>
            <p:nvPr/>
          </p:nvSpPr>
          <p:spPr>
            <a:xfrm>
              <a:off x="2928926" y="2214554"/>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8" name="Oval 7"/>
            <p:cNvSpPr/>
            <p:nvPr/>
          </p:nvSpPr>
          <p:spPr>
            <a:xfrm>
              <a:off x="2428860" y="2786058"/>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9" name="Oval 8"/>
            <p:cNvSpPr/>
            <p:nvPr/>
          </p:nvSpPr>
          <p:spPr>
            <a:xfrm>
              <a:off x="3929058" y="1928802"/>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innerShdw blurRad="63500" dist="50800" dir="18900000">
                <a:prstClr val="black">
                  <a:alpha val="50000"/>
                </a:prstClr>
              </a:innerShdw>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58320"/>
                </a:solidFill>
              </a:endParaRPr>
            </a:p>
          </p:txBody>
        </p:sp>
        <p:sp>
          <p:nvSpPr>
            <p:cNvPr id="10" name="Oval 9"/>
            <p:cNvSpPr/>
            <p:nvPr/>
          </p:nvSpPr>
          <p:spPr>
            <a:xfrm>
              <a:off x="314324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1" name="Oval 10"/>
            <p:cNvSpPr/>
            <p:nvPr/>
          </p:nvSpPr>
          <p:spPr>
            <a:xfrm>
              <a:off x="2786050" y="107154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2" name="Oval 11"/>
            <p:cNvSpPr/>
            <p:nvPr/>
          </p:nvSpPr>
          <p:spPr>
            <a:xfrm>
              <a:off x="207167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3" name="Oval 12"/>
            <p:cNvSpPr/>
            <p:nvPr/>
          </p:nvSpPr>
          <p:spPr>
            <a:xfrm>
              <a:off x="2928926" y="1643050"/>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grpSp>
      <p:sp>
        <p:nvSpPr>
          <p:cNvPr id="2" name="Title 1"/>
          <p:cNvSpPr txBox="1">
            <a:spLocks/>
          </p:cNvSpPr>
          <p:nvPr/>
        </p:nvSpPr>
        <p:spPr>
          <a:xfrm>
            <a:off x="61913" y="1295400"/>
            <a:ext cx="8929687" cy="1470025"/>
          </a:xfrm>
          <a:prstGeom prst="rect">
            <a:avLst/>
          </a:prstGeom>
        </p:spPr>
        <p:txBody>
          <a:bodyPr rtlCol="0"/>
          <a:lstStyle/>
          <a:p>
            <a:pPr algn="r">
              <a:spcBef>
                <a:spcPct val="0"/>
              </a:spcBef>
              <a:spcAft>
                <a:spcPts val="600"/>
              </a:spcAft>
              <a:defRPr/>
            </a:pPr>
            <a:r>
              <a:rPr lang="en-GB" sz="4800" dirty="0" smtClean="0">
                <a:solidFill>
                  <a:srgbClr val="F5801F"/>
                </a:solidFill>
                <a:effectLst>
                  <a:outerShdw blurRad="38100" dist="38100" dir="2700000" algn="tl">
                    <a:srgbClr val="000000">
                      <a:alpha val="43137"/>
                    </a:srgbClr>
                  </a:outerShdw>
                </a:effectLst>
                <a:latin typeface="Arial Rounded MT Bold" pitchFamily="34" charset="0"/>
              </a:rPr>
              <a:t>LIASA 2014</a:t>
            </a:r>
            <a:endParaRPr lang="en-GB" sz="3600" dirty="0" smtClean="0">
              <a:solidFill>
                <a:srgbClr val="F5801F"/>
              </a:solidFill>
              <a:effectLst>
                <a:outerShdw blurRad="38100" dist="38100" dir="2700000" algn="tl">
                  <a:srgbClr val="000000">
                    <a:alpha val="43137"/>
                  </a:srgbClr>
                </a:outerShdw>
              </a:effectLst>
              <a:latin typeface="Arial Rounded MT Bold" pitchFamily="34" charset="0"/>
            </a:endParaRPr>
          </a:p>
        </p:txBody>
      </p:sp>
      <p:sp>
        <p:nvSpPr>
          <p:cNvPr id="3" name="Subtitle 2"/>
          <p:cNvSpPr txBox="1">
            <a:spLocks/>
          </p:cNvSpPr>
          <p:nvPr/>
        </p:nvSpPr>
        <p:spPr>
          <a:xfrm>
            <a:off x="1295400" y="3352800"/>
            <a:ext cx="7696200" cy="1357313"/>
          </a:xfrm>
          <a:prstGeom prst="rect">
            <a:avLst/>
          </a:prstGeom>
        </p:spPr>
        <p:txBody>
          <a:bodyPr/>
          <a:lstStyle/>
          <a:p>
            <a:pPr marL="342900" indent="-342900" algn="r" fontAlgn="base">
              <a:spcBef>
                <a:spcPct val="20000"/>
              </a:spcBef>
              <a:spcAft>
                <a:spcPct val="0"/>
              </a:spcAft>
              <a:defRPr/>
            </a:pPr>
            <a:r>
              <a:rPr lang="en-GB" sz="2400" i="1" dirty="0">
                <a:solidFill>
                  <a:srgbClr val="573201"/>
                </a:solidFill>
                <a:latin typeface="Arial Rounded MT Bold" pitchFamily="34" charset="0"/>
              </a:rPr>
              <a:t>Celebrating libraries  in 20 years of democracy</a:t>
            </a:r>
          </a:p>
          <a:p>
            <a:pPr marL="342900" indent="-342900" algn="r" fontAlgn="base">
              <a:spcBef>
                <a:spcPct val="20000"/>
              </a:spcBef>
              <a:spcAft>
                <a:spcPct val="0"/>
              </a:spcAft>
              <a:defRPr/>
            </a:pPr>
            <a:r>
              <a:rPr lang="en-GB" sz="2400" dirty="0" smtClean="0">
                <a:solidFill>
                  <a:srgbClr val="573201"/>
                </a:solidFill>
                <a:latin typeface="Arial Rounded MT Bold" pitchFamily="34" charset="0"/>
              </a:rPr>
              <a:t>Johannesburg, South Africa</a:t>
            </a:r>
          </a:p>
          <a:p>
            <a:pPr marL="342900" indent="-342900" algn="r" fontAlgn="base">
              <a:spcBef>
                <a:spcPct val="20000"/>
              </a:spcBef>
              <a:spcAft>
                <a:spcPct val="0"/>
              </a:spcAft>
              <a:defRPr/>
            </a:pPr>
            <a:r>
              <a:rPr lang="en-GB" sz="2400" dirty="0" smtClean="0">
                <a:solidFill>
                  <a:srgbClr val="573201"/>
                </a:solidFill>
                <a:latin typeface="Arial Rounded MT Bold" pitchFamily="34" charset="0"/>
              </a:rPr>
              <a:t>20 – 25 September 2014</a:t>
            </a:r>
          </a:p>
          <a:p>
            <a:pPr marL="342900" indent="-342900" algn="r" fontAlgn="base">
              <a:spcBef>
                <a:spcPct val="20000"/>
              </a:spcBef>
              <a:spcAft>
                <a:spcPct val="0"/>
              </a:spcAft>
              <a:defRPr/>
            </a:pPr>
            <a:endParaRPr lang="en-GB" sz="2400" dirty="0" smtClean="0">
              <a:solidFill>
                <a:srgbClr val="573201"/>
              </a:solidFill>
              <a:latin typeface="Arial Rounded MT Bold" pitchFamily="34" charset="0"/>
            </a:endParaRPr>
          </a:p>
        </p:txBody>
      </p:sp>
    </p:spTree>
    <p:extLst>
      <p:ext uri="{BB962C8B-B14F-4D97-AF65-F5344CB8AC3E}">
        <p14:creationId xmlns:p14="http://schemas.microsoft.com/office/powerpoint/2010/main" val="1827253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824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203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1143000"/>
          </a:xfrm>
        </p:spPr>
        <p:txBody>
          <a:bodyPr>
            <a:normAutofit/>
          </a:bodyPr>
          <a:lstStyle/>
          <a:p>
            <a:r>
              <a:rPr lang="en-GB" dirty="0" smtClean="0"/>
              <a:t>Use of OER in African HEIs</a:t>
            </a:r>
            <a:endParaRPr lang="en-GB" dirty="0"/>
          </a:p>
        </p:txBody>
      </p:sp>
      <p:sp>
        <p:nvSpPr>
          <p:cNvPr id="3" name="Content Placeholder 2"/>
          <p:cNvSpPr>
            <a:spLocks noGrp="1"/>
          </p:cNvSpPr>
          <p:nvPr>
            <p:ph idx="1"/>
          </p:nvPr>
        </p:nvSpPr>
        <p:spPr>
          <a:xfrm>
            <a:off x="457200" y="1295400"/>
            <a:ext cx="8229600" cy="5410200"/>
          </a:xfrm>
        </p:spPr>
        <p:txBody>
          <a:bodyPr>
            <a:noAutofit/>
          </a:bodyPr>
          <a:lstStyle/>
          <a:p>
            <a:pPr marL="0" indent="0">
              <a:buNone/>
            </a:pPr>
            <a:r>
              <a:rPr lang="en-GB" sz="2800" dirty="0" smtClean="0"/>
              <a:t>Openly </a:t>
            </a:r>
            <a:r>
              <a:rPr lang="en-GB" sz="2800" dirty="0"/>
              <a:t>share skills-based relevant OER across institutions and thus:</a:t>
            </a:r>
          </a:p>
          <a:p>
            <a:pPr marL="342900" lvl="1" indent="-342900">
              <a:spcBef>
                <a:spcPts val="1200"/>
              </a:spcBef>
              <a:buFont typeface="Arial" charset="0"/>
              <a:buChar char="•"/>
            </a:pPr>
            <a:r>
              <a:rPr lang="en-GB" sz="2600" dirty="0"/>
              <a:t>Encourage the development of 21st century skills amongst students in-school and potential out-of-school students / life-long learners to new  </a:t>
            </a:r>
          </a:p>
          <a:p>
            <a:pPr marL="723900" lvl="2" indent="-400050">
              <a:spcBef>
                <a:spcPts val="900"/>
              </a:spcBef>
              <a:spcAft>
                <a:spcPts val="300"/>
              </a:spcAft>
            </a:pPr>
            <a:r>
              <a:rPr lang="en-GB" sz="2300" dirty="0" smtClean="0">
                <a:effectLst>
                  <a:outerShdw blurRad="38100" dist="38100" dir="2700000" algn="tl">
                    <a:srgbClr val="000000">
                      <a:alpha val="43137"/>
                    </a:srgbClr>
                  </a:outerShdw>
                </a:effectLst>
              </a:rPr>
              <a:t>Ways of thinking: </a:t>
            </a:r>
            <a:r>
              <a:rPr lang="en-GB" sz="2300" dirty="0" smtClean="0"/>
              <a:t>Creativity, critical thinking, problem-solving, decision-making and learning</a:t>
            </a:r>
          </a:p>
          <a:p>
            <a:pPr marL="723900" lvl="2" indent="-400050">
              <a:spcBef>
                <a:spcPts val="900"/>
              </a:spcBef>
              <a:spcAft>
                <a:spcPts val="300"/>
              </a:spcAft>
            </a:pPr>
            <a:r>
              <a:rPr lang="en-GB" sz="2300" dirty="0" smtClean="0">
                <a:effectLst>
                  <a:outerShdw blurRad="38100" dist="38100" dir="2700000" algn="tl">
                    <a:srgbClr val="000000">
                      <a:alpha val="43137"/>
                    </a:srgbClr>
                  </a:outerShdw>
                </a:effectLst>
              </a:rPr>
              <a:t>Ways of working</a:t>
            </a:r>
            <a:r>
              <a:rPr lang="en-GB" sz="2300" b="1" dirty="0" smtClean="0"/>
              <a:t>:</a:t>
            </a:r>
            <a:r>
              <a:rPr lang="en-GB" sz="2300" dirty="0" smtClean="0"/>
              <a:t> Communication and collaboration</a:t>
            </a:r>
          </a:p>
          <a:p>
            <a:pPr marL="723900" lvl="2" indent="-400050">
              <a:spcBef>
                <a:spcPts val="900"/>
              </a:spcBef>
              <a:spcAft>
                <a:spcPts val="300"/>
              </a:spcAft>
            </a:pPr>
            <a:r>
              <a:rPr lang="en-GB" sz="2300" dirty="0" smtClean="0">
                <a:effectLst>
                  <a:outerShdw blurRad="38100" dist="38100" dir="2700000" algn="tl">
                    <a:srgbClr val="000000">
                      <a:alpha val="43137"/>
                    </a:srgbClr>
                  </a:outerShdw>
                </a:effectLst>
              </a:rPr>
              <a:t>Tools for working</a:t>
            </a:r>
            <a:r>
              <a:rPr lang="en-GB" sz="2300" dirty="0" smtClean="0"/>
              <a:t>: Information and communications technology (ICT) and information literacy</a:t>
            </a:r>
          </a:p>
          <a:p>
            <a:pPr marL="723900" lvl="2" indent="-400050">
              <a:spcBef>
                <a:spcPts val="900"/>
              </a:spcBef>
            </a:pPr>
            <a:r>
              <a:rPr lang="en-GB" sz="2300" dirty="0" smtClean="0">
                <a:effectLst>
                  <a:outerShdw blurRad="38100" dist="38100" dir="2700000" algn="tl">
                    <a:srgbClr val="000000">
                      <a:alpha val="43137"/>
                    </a:srgbClr>
                  </a:outerShdw>
                </a:effectLst>
              </a:rPr>
              <a:t>Skills for living in the world: </a:t>
            </a:r>
            <a:r>
              <a:rPr lang="en-GB" sz="2300" dirty="0" smtClean="0"/>
              <a:t>Citizenship, life and career, and personal and social responsibility</a:t>
            </a:r>
          </a:p>
          <a:p>
            <a:pPr lvl="1"/>
            <a:endParaRPr lang="en-GB" dirty="0"/>
          </a:p>
        </p:txBody>
      </p:sp>
    </p:spTree>
    <p:extLst>
      <p:ext uri="{BB962C8B-B14F-4D97-AF65-F5344CB8AC3E}">
        <p14:creationId xmlns:p14="http://schemas.microsoft.com/office/powerpoint/2010/main" val="122859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536" cy="731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knust.edu.gh/images/content/pics/img27052010_135229.gif">
            <a:hlinkClick r:id="rId3" tooltip="Go To Homepage"/>
          </p:cNvPr>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5791200" y="5276849"/>
            <a:ext cx="3267075" cy="590551"/>
          </a:xfrm>
          <a:prstGeom prst="rect">
            <a:avLst/>
          </a:prstGeom>
          <a:noFill/>
        </p:spPr>
      </p:pic>
    </p:spTree>
    <p:extLst>
      <p:ext uri="{BB962C8B-B14F-4D97-AF65-F5344CB8AC3E}">
        <p14:creationId xmlns:p14="http://schemas.microsoft.com/office/powerpoint/2010/main" val="415254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6" name="Picture 5" descr="C:\Users\Catherine\Documents\OER Africa\Presentations\CIQG\KNUST - Obs and Gyn.JPG"/>
          <p:cNvPicPr/>
          <p:nvPr/>
        </p:nvPicPr>
        <p:blipFill>
          <a:blip r:embed="rId3" cstate="print"/>
          <a:srcRect/>
          <a:stretch>
            <a:fillRect/>
          </a:stretch>
        </p:blipFill>
        <p:spPr bwMode="auto">
          <a:xfrm>
            <a:off x="-152400" y="0"/>
            <a:ext cx="9982200" cy="6934200"/>
          </a:xfrm>
          <a:prstGeom prst="rect">
            <a:avLst/>
          </a:prstGeom>
          <a:noFill/>
          <a:ln w="9525">
            <a:noFill/>
            <a:miter lim="800000"/>
            <a:headEnd/>
            <a:tailEnd/>
          </a:ln>
        </p:spPr>
      </p:pic>
    </p:spTree>
    <p:extLst>
      <p:ext uri="{BB962C8B-B14F-4D97-AF65-F5344CB8AC3E}">
        <p14:creationId xmlns:p14="http://schemas.microsoft.com/office/powerpoint/2010/main" val="3271358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http://www.knust.edu.gh/images/content/pics/img27052010_135229.gif">
            <a:hlinkClick r:id="rId3" tooltip="Go To Homepage"/>
          </p:cNvPr>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5876925" y="5181600"/>
            <a:ext cx="3267075" cy="590551"/>
          </a:xfrm>
          <a:prstGeom prst="rect">
            <a:avLst/>
          </a:prstGeom>
          <a:noFill/>
        </p:spPr>
      </p:pic>
    </p:spTree>
    <p:extLst>
      <p:ext uri="{BB962C8B-B14F-4D97-AF65-F5344CB8AC3E}">
        <p14:creationId xmlns:p14="http://schemas.microsoft.com/office/powerpoint/2010/main" val="97377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4"/>
          <p:cNvPicPr>
            <a:picLocks noGrp="1"/>
          </p:cNvPicPr>
          <p:nvPr>
            <p:ph sz="half" idx="1"/>
          </p:nvPr>
        </p:nvPicPr>
        <p:blipFill>
          <a:blip r:embed="rId2" cstate="screen"/>
          <a:stretch>
            <a:fillRect/>
          </a:stretch>
        </p:blipFill>
        <p:spPr>
          <a:xfrm>
            <a:off x="0" y="836712"/>
            <a:ext cx="4211960" cy="3456384"/>
          </a:xfrm>
        </p:spPr>
      </p:pic>
      <p:graphicFrame>
        <p:nvGraphicFramePr>
          <p:cNvPr id="6" name="Table 5"/>
          <p:cNvGraphicFramePr>
            <a:graphicFrameLocks noGrp="1"/>
          </p:cNvGraphicFramePr>
          <p:nvPr>
            <p:extLst>
              <p:ext uri="{D42A27DB-BD31-4B8C-83A1-F6EECF244321}">
                <p14:modId xmlns:p14="http://schemas.microsoft.com/office/powerpoint/2010/main" val="3324195845"/>
              </p:ext>
            </p:extLst>
          </p:nvPr>
        </p:nvGraphicFramePr>
        <p:xfrm>
          <a:off x="251521" y="66622"/>
          <a:ext cx="8892479" cy="6674746"/>
        </p:xfrm>
        <a:graphic>
          <a:graphicData uri="http://schemas.openxmlformats.org/drawingml/2006/table">
            <a:tbl>
              <a:tblPr/>
              <a:tblGrid>
                <a:gridCol w="4104455"/>
                <a:gridCol w="4788024"/>
              </a:tblGrid>
              <a:tr h="218953">
                <a:tc>
                  <a:txBody>
                    <a:bodyPr/>
                    <a:lstStyle/>
                    <a:p>
                      <a:pPr>
                        <a:lnSpc>
                          <a:spcPct val="115000"/>
                        </a:lnSpc>
                        <a:spcAft>
                          <a:spcPts val="0"/>
                        </a:spcAft>
                      </a:pPr>
                      <a:r>
                        <a:rPr lang="en-GB" sz="1400" b="1" dirty="0">
                          <a:latin typeface="Times New Roman"/>
                          <a:ea typeface="Times New Roman"/>
                          <a:cs typeface="Times New Roman"/>
                        </a:rPr>
                        <a:t>Resource Details </a:t>
                      </a:r>
                      <a:endParaRPr lang="en-GB" sz="1400" dirty="0">
                        <a:latin typeface="Calibri"/>
                        <a:ea typeface="Calibri"/>
                        <a:cs typeface="Times New Roman"/>
                      </a:endParaRPr>
                    </a:p>
                  </a:txBody>
                  <a:tcPr marL="64839" marR="4768" marT="4768" marB="4768" anchor="ctr">
                    <a:lnL>
                      <a:noFill/>
                    </a:lnL>
                    <a:lnR>
                      <a:noFill/>
                    </a:lnR>
                    <a:lnT>
                      <a:noFill/>
                    </a:lnT>
                    <a:lnB w="19050" cap="flat" cmpd="sng" algn="ctr">
                      <a:solidFill>
                        <a:srgbClr val="D5873C"/>
                      </a:solidFill>
                      <a:prstDash val="solid"/>
                      <a:round/>
                      <a:headEnd type="none" w="med" len="med"/>
                      <a:tailEnd type="none" w="med" len="med"/>
                    </a:lnB>
                  </a:tcPr>
                </a:tc>
                <a:tc>
                  <a:txBody>
                    <a:bodyPr/>
                    <a:lstStyle/>
                    <a:p>
                      <a:pPr>
                        <a:lnSpc>
                          <a:spcPct val="115000"/>
                        </a:lnSpc>
                      </a:pPr>
                      <a:endParaRPr lang="en-GB" sz="1200" dirty="0">
                        <a:latin typeface="Georgia"/>
                        <a:ea typeface="Georgia"/>
                        <a:cs typeface="Georgia"/>
                      </a:endParaRPr>
                    </a:p>
                  </a:txBody>
                  <a:tcPr marL="4768" marR="4768" marT="4768" marB="4768" anchor="ctr">
                    <a:lnL>
                      <a:noFill/>
                    </a:lnL>
                    <a:lnR>
                      <a:noFill/>
                    </a:lnR>
                    <a:lnT>
                      <a:noFill/>
                    </a:lnT>
                    <a:lnB w="19050" cap="flat" cmpd="sng" algn="ctr">
                      <a:solidFill>
                        <a:srgbClr val="D5873C"/>
                      </a:solidFill>
                      <a:prstDash val="solid"/>
                      <a:round/>
                      <a:headEnd type="none" w="med" len="med"/>
                      <a:tailEnd type="none" w="med" len="med"/>
                    </a:lnB>
                  </a:tcPr>
                </a:tc>
              </a:tr>
              <a:tr h="477573">
                <a:tc>
                  <a:txBody>
                    <a:bodyPr/>
                    <a:lstStyle/>
                    <a:p>
                      <a:pPr algn="r">
                        <a:lnSpc>
                          <a:spcPct val="115000"/>
                        </a:lnSpc>
                        <a:spcAft>
                          <a:spcPts val="0"/>
                        </a:spcAft>
                      </a:pPr>
                      <a:r>
                        <a:rPr lang="en-GB" sz="1400" b="1" dirty="0">
                          <a:latin typeface="Times New Roman"/>
                          <a:ea typeface="Times New Roman"/>
                          <a:cs typeface="Times New Roman"/>
                        </a:rPr>
                        <a:t>Resource Name :</a:t>
                      </a:r>
                      <a:r>
                        <a:rPr lang="en-GB" sz="1400" dirty="0">
                          <a:latin typeface="Times New Roman"/>
                          <a:ea typeface="Times New Roman"/>
                          <a:cs typeface="Times New Roman"/>
                        </a:rPr>
                        <a:t>  </a:t>
                      </a:r>
                      <a:endParaRPr lang="en-GB" sz="1400" dirty="0">
                        <a:latin typeface="Calibri"/>
                        <a:ea typeface="Calibri"/>
                        <a:cs typeface="Times New Roman"/>
                      </a:endParaRPr>
                    </a:p>
                  </a:txBody>
                  <a:tcPr marL="4768" marR="4768" marT="4768" marB="4768" anchor="ctr">
                    <a:lnL>
                      <a:noFill/>
                    </a:lnL>
                    <a:lnR>
                      <a:noFill/>
                    </a:lnR>
                    <a:lnT w="19050" cap="flat" cmpd="sng" algn="ctr">
                      <a:solidFill>
                        <a:srgbClr val="D5873C"/>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600" u="sng" dirty="0">
                          <a:solidFill>
                            <a:srgbClr val="0000FF"/>
                          </a:solidFill>
                          <a:latin typeface="Times New Roman"/>
                          <a:ea typeface="Times New Roman"/>
                          <a:cs typeface="Times New Roman"/>
                        </a:rPr>
                        <a:t>University Certificate in Midwifery</a:t>
                      </a:r>
                      <a:r>
                        <a:rPr lang="en-GB" sz="1600" dirty="0">
                          <a:latin typeface="Times New Roman"/>
                          <a:ea typeface="Times New Roman"/>
                          <a:cs typeface="Times New Roman"/>
                        </a:rPr>
                        <a:t> </a:t>
                      </a:r>
                      <a:endParaRPr lang="en-GB" sz="1600" dirty="0">
                        <a:latin typeface="Calibri"/>
                        <a:ea typeface="Calibri"/>
                        <a:cs typeface="Times New Roman"/>
                      </a:endParaRPr>
                    </a:p>
                  </a:txBody>
                  <a:tcPr marL="21613" marR="21613" marT="21613" marB="21613" anchor="ctr">
                    <a:lnL>
                      <a:noFill/>
                    </a:lnL>
                    <a:lnR>
                      <a:noFill/>
                    </a:lnR>
                    <a:lnT w="19050" cap="flat" cmpd="sng" algn="ctr">
                      <a:solidFill>
                        <a:srgbClr val="D5873C"/>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07887">
                <a:tc>
                  <a:txBody>
                    <a:bodyPr/>
                    <a:lstStyle/>
                    <a:p>
                      <a:pPr algn="r">
                        <a:lnSpc>
                          <a:spcPct val="115000"/>
                        </a:lnSpc>
                        <a:spcAft>
                          <a:spcPts val="0"/>
                        </a:spcAft>
                      </a:pPr>
                      <a:r>
                        <a:rPr lang="en-GB" sz="1400" b="1" dirty="0">
                          <a:solidFill>
                            <a:schemeClr val="tx1"/>
                          </a:solidFill>
                          <a:latin typeface="Times New Roman"/>
                          <a:ea typeface="Times New Roman"/>
                          <a:cs typeface="Times New Roman"/>
                        </a:rPr>
                        <a:t>Resource Description </a:t>
                      </a:r>
                      <a:r>
                        <a:rPr lang="en-GB" sz="1400" b="1" dirty="0">
                          <a:solidFill>
                            <a:schemeClr val="bg1"/>
                          </a:solidFill>
                          <a:latin typeface="Times New Roman"/>
                          <a:ea typeface="Times New Roman"/>
                          <a:cs typeface="Times New Roman"/>
                        </a:rPr>
                        <a:t>:</a:t>
                      </a:r>
                      <a:r>
                        <a:rPr lang="en-GB" sz="1400" dirty="0">
                          <a:solidFill>
                            <a:schemeClr val="bg1"/>
                          </a:solidFill>
                          <a:latin typeface="Times New Roman"/>
                          <a:ea typeface="Times New Roman"/>
                          <a:cs typeface="Times New Roman"/>
                        </a:rPr>
                        <a:t>  </a:t>
                      </a:r>
                      <a:endParaRPr lang="en-GB" sz="1400" dirty="0">
                        <a:solidFill>
                          <a:schemeClr val="bg1"/>
                        </a:solidFill>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1000"/>
                        </a:spcAft>
                      </a:pPr>
                      <a:r>
                        <a:rPr lang="en-GB" sz="1400" dirty="0">
                          <a:latin typeface="Times New Roman"/>
                          <a:ea typeface="Times New Roman"/>
                          <a:cs typeface="Times New Roman"/>
                        </a:rPr>
                        <a:t>This CD ROM has been developed to support the UCM and upgrading midwifery programmes. It combines a number of new strategies that are being piloted by MCH department to respond to the national needs within the Health sector. These include reducing maternal and neonatal morbidity and mortality in relation to Millennium Development Goals 4, 5 &amp; </a:t>
                      </a:r>
                      <a:r>
                        <a:rPr lang="en-GB" sz="1400" dirty="0" smtClean="0">
                          <a:latin typeface="Times New Roman"/>
                          <a:ea typeface="Times New Roman"/>
                          <a:cs typeface="Times New Roman"/>
                        </a:rPr>
                        <a:t>6.</a:t>
                      </a:r>
                      <a:r>
                        <a:rPr lang="en-GB" sz="1400" baseline="0" dirty="0">
                          <a:latin typeface="Calibri"/>
                          <a:ea typeface="Times New Roman"/>
                          <a:cs typeface="Times New Roman"/>
                        </a:rPr>
                        <a:t> </a:t>
                      </a:r>
                      <a:r>
                        <a:rPr lang="en-GB" sz="1400" dirty="0" smtClean="0">
                          <a:latin typeface="Times New Roman"/>
                          <a:ea typeface="Times New Roman"/>
                          <a:cs typeface="Times New Roman"/>
                        </a:rPr>
                        <a:t>Consequently </a:t>
                      </a:r>
                      <a:r>
                        <a:rPr lang="en-GB" sz="1400" dirty="0">
                          <a:latin typeface="Times New Roman"/>
                          <a:ea typeface="Times New Roman"/>
                          <a:cs typeface="Times New Roman"/>
                        </a:rPr>
                        <a:t>this course embraces the latest methodology (Problem Based Learning) and technologies (Computer based education) in an attempt to be relevant and effective in preparing new midwifes. The materials on the CD ROM have been authored by both University of Malawi - </a:t>
                      </a:r>
                      <a:r>
                        <a:rPr lang="en-GB" sz="1400" dirty="0" err="1">
                          <a:latin typeface="Times New Roman"/>
                          <a:ea typeface="Times New Roman"/>
                          <a:cs typeface="Times New Roman"/>
                        </a:rPr>
                        <a:t>Kamuzu</a:t>
                      </a:r>
                      <a:r>
                        <a:rPr lang="en-GB" sz="1400" dirty="0">
                          <a:latin typeface="Times New Roman"/>
                          <a:ea typeface="Times New Roman"/>
                          <a:cs typeface="Times New Roman"/>
                        </a:rPr>
                        <a:t> College of Nursing and foreign experts.</a:t>
                      </a:r>
                      <a:endParaRPr lang="en-GB" sz="1400" dirty="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dirty="0">
                          <a:solidFill>
                            <a:schemeClr val="bg1"/>
                          </a:solidFill>
                          <a:latin typeface="Times New Roman"/>
                          <a:ea typeface="Times New Roman"/>
                          <a:cs typeface="Times New Roman"/>
                        </a:rPr>
                        <a:t>Resource Author :</a:t>
                      </a:r>
                      <a:r>
                        <a:rPr lang="en-GB" sz="1400" dirty="0">
                          <a:solidFill>
                            <a:schemeClr val="bg1"/>
                          </a:solidFill>
                          <a:latin typeface="Times New Roman"/>
                          <a:ea typeface="Times New Roman"/>
                          <a:cs typeface="Times New Roman"/>
                        </a:rPr>
                        <a:t>  </a:t>
                      </a:r>
                      <a:endParaRPr lang="en-GB" sz="1400" dirty="0">
                        <a:solidFill>
                          <a:schemeClr val="bg1"/>
                        </a:solidFill>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a:latin typeface="Times New Roman"/>
                          <a:ea typeface="Times New Roman"/>
                          <a:cs typeface="Times New Roman"/>
                        </a:rPr>
                        <a:t>University of Malawi, Kamuzu College of Nursing </a:t>
                      </a:r>
                      <a:endParaRPr lang="en-GB" sz="140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dirty="0">
                          <a:solidFill>
                            <a:schemeClr val="bg1"/>
                          </a:solidFill>
                          <a:latin typeface="Times New Roman"/>
                          <a:ea typeface="Times New Roman"/>
                          <a:cs typeface="Times New Roman"/>
                        </a:rPr>
                        <a:t>Resource Source :</a:t>
                      </a:r>
                      <a:r>
                        <a:rPr lang="en-GB" sz="1400" dirty="0">
                          <a:solidFill>
                            <a:schemeClr val="bg1"/>
                          </a:solidFill>
                          <a:latin typeface="Times New Roman"/>
                          <a:ea typeface="Times New Roman"/>
                          <a:cs typeface="Times New Roman"/>
                        </a:rPr>
                        <a:t>  </a:t>
                      </a:r>
                      <a:endParaRPr lang="en-GB" sz="1400" dirty="0">
                        <a:solidFill>
                          <a:schemeClr val="bg1"/>
                        </a:solidFill>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a:latin typeface="Times New Roman"/>
                          <a:ea typeface="Times New Roman"/>
                          <a:cs typeface="Times New Roman"/>
                        </a:rPr>
                        <a:t>University of Malawi, Kamuzu College of Nursing </a:t>
                      </a:r>
                      <a:endParaRPr lang="en-GB" sz="140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689185">
                <a:tc>
                  <a:txBody>
                    <a:bodyPr/>
                    <a:lstStyle/>
                    <a:p>
                      <a:pPr algn="r">
                        <a:lnSpc>
                          <a:spcPct val="115000"/>
                        </a:lnSpc>
                        <a:spcAft>
                          <a:spcPts val="0"/>
                        </a:spcAft>
                      </a:pPr>
                      <a:r>
                        <a:rPr lang="en-GB" sz="1400" b="1" dirty="0">
                          <a:solidFill>
                            <a:schemeClr val="bg1"/>
                          </a:solidFill>
                          <a:latin typeface="Times New Roman"/>
                          <a:ea typeface="Times New Roman"/>
                          <a:cs typeface="Times New Roman"/>
                        </a:rPr>
                        <a:t>Resource Tags :</a:t>
                      </a:r>
                      <a:r>
                        <a:rPr lang="en-GB" sz="1400" dirty="0">
                          <a:solidFill>
                            <a:schemeClr val="bg1"/>
                          </a:solidFill>
                          <a:latin typeface="Times New Roman"/>
                          <a:ea typeface="Times New Roman"/>
                          <a:cs typeface="Times New Roman"/>
                        </a:rPr>
                        <a:t>  </a:t>
                      </a:r>
                      <a:endParaRPr lang="en-GB" sz="1400" dirty="0">
                        <a:solidFill>
                          <a:schemeClr val="bg1"/>
                        </a:solidFill>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Times New Roman"/>
                          <a:ea typeface="Times New Roman"/>
                          <a:cs typeface="Times New Roman"/>
                        </a:rPr>
                        <a:t>nursing,   Problem Based Learning,  maternal and neonatal morbidity,   Computer based education, </a:t>
                      </a:r>
                      <a:endParaRPr lang="en-GB" sz="1400" dirty="0" smtClean="0">
                        <a:latin typeface="+mn-lt"/>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dirty="0">
                          <a:latin typeface="Times New Roman"/>
                          <a:ea typeface="Times New Roman"/>
                          <a:cs typeface="Times New Roman"/>
                        </a:rPr>
                        <a:t>Resource Type :</a:t>
                      </a:r>
                      <a:r>
                        <a:rPr lang="en-GB" sz="1400" dirty="0">
                          <a:latin typeface="Times New Roman"/>
                          <a:ea typeface="Times New Roman"/>
                          <a:cs typeface="Times New Roman"/>
                        </a:rPr>
                        <a:t>  </a:t>
                      </a:r>
                      <a:endParaRPr lang="en-GB" sz="1400" dirty="0">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dirty="0">
                          <a:latin typeface="Times New Roman"/>
                          <a:ea typeface="Times New Roman"/>
                          <a:cs typeface="Times New Roman"/>
                        </a:rPr>
                        <a:t>Modules, Training Notes/Materials/Tutorials </a:t>
                      </a:r>
                      <a:endParaRPr lang="en-GB" sz="1400" dirty="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dirty="0">
                          <a:latin typeface="Times New Roman"/>
                          <a:ea typeface="Times New Roman"/>
                          <a:cs typeface="Times New Roman"/>
                        </a:rPr>
                        <a:t>Resource Year :</a:t>
                      </a:r>
                      <a:r>
                        <a:rPr lang="en-GB" sz="1400" dirty="0">
                          <a:latin typeface="Times New Roman"/>
                          <a:ea typeface="Times New Roman"/>
                          <a:cs typeface="Times New Roman"/>
                        </a:rPr>
                        <a:t>  </a:t>
                      </a:r>
                      <a:endParaRPr lang="en-GB" sz="1400" dirty="0">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dirty="0">
                          <a:latin typeface="Times New Roman"/>
                          <a:ea typeface="Times New Roman"/>
                          <a:cs typeface="Times New Roman"/>
                        </a:rPr>
                        <a:t>2009 </a:t>
                      </a:r>
                      <a:endParaRPr lang="en-GB" sz="1400" dirty="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387548">
                <a:tc>
                  <a:txBody>
                    <a:bodyPr/>
                    <a:lstStyle/>
                    <a:p>
                      <a:pPr algn="r">
                        <a:lnSpc>
                          <a:spcPct val="115000"/>
                        </a:lnSpc>
                        <a:spcAft>
                          <a:spcPts val="0"/>
                        </a:spcAft>
                      </a:pPr>
                      <a:r>
                        <a:rPr lang="en-GB" sz="1400" b="1">
                          <a:latin typeface="Times New Roman"/>
                          <a:ea typeface="Times New Roman"/>
                          <a:cs typeface="Times New Roman"/>
                        </a:rPr>
                        <a:t>Resource Licensing Condition :</a:t>
                      </a:r>
                      <a:r>
                        <a:rPr lang="en-GB" sz="1400">
                          <a:latin typeface="Times New Roman"/>
                          <a:ea typeface="Times New Roman"/>
                          <a:cs typeface="Times New Roman"/>
                        </a:rPr>
                        <a:t>  </a:t>
                      </a:r>
                      <a:endParaRPr lang="en-GB" sz="1400">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dirty="0">
                          <a:latin typeface="Times New Roman"/>
                          <a:ea typeface="Times New Roman"/>
                          <a:cs typeface="Times New Roman"/>
                        </a:rPr>
                        <a:t/>
                      </a:r>
                      <a:br>
                        <a:rPr lang="en-GB" sz="1400" dirty="0">
                          <a:latin typeface="Times New Roman"/>
                          <a:ea typeface="Times New Roman"/>
                          <a:cs typeface="Times New Roman"/>
                        </a:rPr>
                      </a:br>
                      <a:r>
                        <a:rPr lang="en-GB" sz="1400" u="sng" dirty="0">
                          <a:solidFill>
                            <a:srgbClr val="0000FF"/>
                          </a:solidFill>
                          <a:latin typeface="Times New Roman"/>
                          <a:ea typeface="Times New Roman"/>
                          <a:cs typeface="Times New Roman"/>
                          <a:hlinkClick r:id="rId3"/>
                        </a:rPr>
                        <a:t>Creative Commons: Attribution-Non Commercial Share Alike 2.5</a:t>
                      </a:r>
                      <a:r>
                        <a:rPr lang="en-GB" sz="1400" dirty="0">
                          <a:latin typeface="Times New Roman"/>
                          <a:ea typeface="Times New Roman"/>
                          <a:cs typeface="Times New Roman"/>
                        </a:rPr>
                        <a:t> </a:t>
                      </a:r>
                      <a:endParaRPr lang="en-GB" sz="1400" dirty="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a:latin typeface="Times New Roman"/>
                          <a:ea typeface="Times New Roman"/>
                          <a:cs typeface="Times New Roman"/>
                        </a:rPr>
                        <a:t>Resource Media Type :</a:t>
                      </a:r>
                      <a:r>
                        <a:rPr lang="en-GB" sz="1400">
                          <a:latin typeface="Times New Roman"/>
                          <a:ea typeface="Times New Roman"/>
                          <a:cs typeface="Times New Roman"/>
                        </a:rPr>
                        <a:t>  </a:t>
                      </a:r>
                      <a:endParaRPr lang="en-GB" sz="1400">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a:latin typeface="Times New Roman"/>
                          <a:ea typeface="Times New Roman"/>
                          <a:cs typeface="Times New Roman"/>
                        </a:rPr>
                        <a:t>Text/HTML </a:t>
                      </a:r>
                      <a:endParaRPr lang="en-GB" sz="140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r h="254661">
                <a:tc>
                  <a:txBody>
                    <a:bodyPr/>
                    <a:lstStyle/>
                    <a:p>
                      <a:pPr algn="r">
                        <a:lnSpc>
                          <a:spcPct val="115000"/>
                        </a:lnSpc>
                        <a:spcAft>
                          <a:spcPts val="0"/>
                        </a:spcAft>
                      </a:pPr>
                      <a:r>
                        <a:rPr lang="en-GB" sz="1400" b="1">
                          <a:latin typeface="Times New Roman"/>
                          <a:ea typeface="Times New Roman"/>
                          <a:cs typeface="Times New Roman"/>
                        </a:rPr>
                        <a:t>Resource Language :</a:t>
                      </a:r>
                      <a:r>
                        <a:rPr lang="en-GB" sz="1400">
                          <a:latin typeface="Times New Roman"/>
                          <a:ea typeface="Times New Roman"/>
                          <a:cs typeface="Times New Roman"/>
                        </a:rPr>
                        <a:t>  </a:t>
                      </a:r>
                      <a:endParaRPr lang="en-GB" sz="1400">
                        <a:latin typeface="Calibri"/>
                        <a:ea typeface="Calibri"/>
                        <a:cs typeface="Times New Roman"/>
                      </a:endParaRPr>
                    </a:p>
                  </a:txBody>
                  <a:tcPr marL="4768" marR="4768" marT="4768" marB="4768"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c>
                  <a:txBody>
                    <a:bodyPr/>
                    <a:lstStyle/>
                    <a:p>
                      <a:pPr>
                        <a:lnSpc>
                          <a:spcPct val="115000"/>
                        </a:lnSpc>
                        <a:spcAft>
                          <a:spcPts val="0"/>
                        </a:spcAft>
                      </a:pPr>
                      <a:r>
                        <a:rPr lang="en-GB" sz="1400" dirty="0">
                          <a:latin typeface="Times New Roman"/>
                          <a:ea typeface="Times New Roman"/>
                          <a:cs typeface="Times New Roman"/>
                        </a:rPr>
                        <a:t>English </a:t>
                      </a:r>
                      <a:endParaRPr lang="en-GB" sz="1400" dirty="0">
                        <a:latin typeface="Calibri"/>
                        <a:ea typeface="Calibri"/>
                        <a:cs typeface="Times New Roman"/>
                      </a:endParaRPr>
                    </a:p>
                  </a:txBody>
                  <a:tcPr marL="21613" marR="21613" marT="21613" marB="21613" anchor="ctr">
                    <a:lnL>
                      <a:noFill/>
                    </a:lnL>
                    <a:lnR>
                      <a:noFill/>
                    </a:lnR>
                    <a:lnT w="12700" cap="flat" cmpd="sng" algn="ctr">
                      <a:solidFill>
                        <a:srgbClr val="E2E2E2"/>
                      </a:solidFill>
                      <a:prstDash val="solid"/>
                      <a:round/>
                      <a:headEnd type="none" w="med" len="med"/>
                      <a:tailEnd type="none" w="med" len="med"/>
                    </a:lnT>
                    <a:lnB w="12700" cap="flat" cmpd="sng" algn="ctr">
                      <a:solidFill>
                        <a:srgbClr val="E2E2E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127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OER Adaptation</a:t>
            </a:r>
            <a:endParaRPr lang="en-GB" dirty="0"/>
          </a:p>
        </p:txBody>
      </p:sp>
      <p:sp>
        <p:nvSpPr>
          <p:cNvPr id="3" name="Content Placeholder 2"/>
          <p:cNvSpPr>
            <a:spLocks noGrp="1"/>
          </p:cNvSpPr>
          <p:nvPr>
            <p:ph idx="1"/>
          </p:nvPr>
        </p:nvSpPr>
        <p:spPr>
          <a:xfrm>
            <a:off x="457200" y="1066800"/>
            <a:ext cx="8229600" cy="5562600"/>
          </a:xfrm>
        </p:spPr>
        <p:txBody>
          <a:bodyPr>
            <a:noAutofit/>
          </a:bodyPr>
          <a:lstStyle/>
          <a:p>
            <a:pPr marL="0" indent="0">
              <a:spcAft>
                <a:spcPts val="600"/>
              </a:spcAft>
              <a:buNone/>
            </a:pPr>
            <a:r>
              <a:rPr lang="en-GB" sz="2600" i="1" dirty="0"/>
              <a:t>Adaptation of a learning module on </a:t>
            </a:r>
            <a:r>
              <a:rPr lang="en-GB" sz="2600" i="1" dirty="0" smtClean="0"/>
              <a:t>Episiotomy</a:t>
            </a:r>
          </a:p>
          <a:p>
            <a:pPr>
              <a:spcBef>
                <a:spcPts val="1200"/>
              </a:spcBef>
              <a:spcAft>
                <a:spcPts val="600"/>
              </a:spcAft>
            </a:pPr>
            <a:r>
              <a:rPr lang="en-GB" sz="2100" dirty="0" smtClean="0"/>
              <a:t>2009: University </a:t>
            </a:r>
            <a:r>
              <a:rPr lang="en-GB" sz="2100" dirty="0"/>
              <a:t>of Ghana and </a:t>
            </a:r>
            <a:r>
              <a:rPr lang="en-GB" sz="2100" dirty="0" smtClean="0"/>
              <a:t>University </a:t>
            </a:r>
            <a:r>
              <a:rPr lang="en-GB" sz="2100" dirty="0"/>
              <a:t>of Michigan </a:t>
            </a:r>
            <a:r>
              <a:rPr lang="en-GB" sz="2100" dirty="0" smtClean="0"/>
              <a:t>create </a:t>
            </a:r>
            <a:r>
              <a:rPr lang="en-GB" sz="2100" dirty="0"/>
              <a:t>a teaching module </a:t>
            </a:r>
            <a:r>
              <a:rPr lang="en-GB" sz="2100" dirty="0" smtClean="0"/>
              <a:t>on Episiotomy and Repair, </a:t>
            </a:r>
            <a:r>
              <a:rPr lang="en-GB" sz="2100" dirty="0"/>
              <a:t>which they </a:t>
            </a:r>
            <a:r>
              <a:rPr lang="en-GB" sz="2100" dirty="0" smtClean="0"/>
              <a:t>share </a:t>
            </a:r>
            <a:r>
              <a:rPr lang="en-GB" sz="2100" dirty="0"/>
              <a:t>through the African Health OER Network. </a:t>
            </a:r>
            <a:endParaRPr lang="en-GB" sz="2100" dirty="0" smtClean="0"/>
          </a:p>
          <a:p>
            <a:pPr>
              <a:spcBef>
                <a:spcPts val="1200"/>
              </a:spcBef>
              <a:spcAft>
                <a:spcPts val="600"/>
              </a:spcAft>
            </a:pPr>
            <a:r>
              <a:rPr lang="en-GB" sz="2100" dirty="0" smtClean="0"/>
              <a:t>2013: module is adapted for use by </a:t>
            </a:r>
            <a:r>
              <a:rPr lang="en-GB" sz="2100" dirty="0"/>
              <a:t>physicians at </a:t>
            </a:r>
            <a:r>
              <a:rPr lang="en-GB" sz="2100" dirty="0" smtClean="0"/>
              <a:t>St</a:t>
            </a:r>
            <a:r>
              <a:rPr lang="en-GB" sz="2100" dirty="0"/>
              <a:t>. Paul Millennium Medical Hospital in Ethiopia to train Obstetrics and Gynaecology residents. </a:t>
            </a:r>
            <a:endParaRPr lang="en-GB" sz="2100" dirty="0" smtClean="0"/>
          </a:p>
          <a:p>
            <a:pPr>
              <a:spcBef>
                <a:spcPts val="1200"/>
              </a:spcBef>
              <a:spcAft>
                <a:spcPts val="600"/>
              </a:spcAft>
            </a:pPr>
            <a:r>
              <a:rPr lang="en-GB" sz="2100" dirty="0" smtClean="0"/>
              <a:t>Adaptation </a:t>
            </a:r>
            <a:r>
              <a:rPr lang="en-GB" sz="2100" dirty="0"/>
              <a:t>contains the same surgical video and many of the same self-assessment questions as the original version. </a:t>
            </a:r>
            <a:endParaRPr lang="en-GB" sz="2100" dirty="0" smtClean="0"/>
          </a:p>
          <a:p>
            <a:pPr>
              <a:spcBef>
                <a:spcPts val="1200"/>
              </a:spcBef>
            </a:pPr>
            <a:r>
              <a:rPr lang="en-GB" sz="2100" dirty="0" smtClean="0"/>
              <a:t>The </a:t>
            </a:r>
            <a:r>
              <a:rPr lang="en-GB" sz="2100" dirty="0"/>
              <a:t>adaptation includes audio commentary and additional text by an Ethiopian physician with additional questions for his students in Addis Ababa, noting the similarities and differences in how the procedure is performed in Ghana.</a:t>
            </a:r>
          </a:p>
        </p:txBody>
      </p:sp>
    </p:spTree>
    <p:extLst>
      <p:ext uri="{BB962C8B-B14F-4D97-AF65-F5344CB8AC3E}">
        <p14:creationId xmlns:p14="http://schemas.microsoft.com/office/powerpoint/2010/main" val="303064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0"/>
            <a:ext cx="950505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152400"/>
            <a:ext cx="2749535" cy="646331"/>
          </a:xfrm>
          <a:prstGeom prst="rect">
            <a:avLst/>
          </a:prstGeom>
        </p:spPr>
        <p:txBody>
          <a:bodyPr wrap="none">
            <a:spAutoFit/>
          </a:bodyPr>
          <a:lstStyle/>
          <a:p>
            <a:r>
              <a:rPr lang="en-GB" dirty="0">
                <a:hlinkClick r:id="rId4"/>
              </a:rPr>
              <a:t>http://www.tessafrica.net</a:t>
            </a:r>
            <a:r>
              <a:rPr lang="en-GB" dirty="0" smtClean="0">
                <a:hlinkClick r:id="rId4"/>
              </a:rPr>
              <a:t>/</a:t>
            </a:r>
            <a:endParaRPr lang="en-GB" dirty="0" smtClean="0"/>
          </a:p>
          <a:p>
            <a:endParaRPr lang="en-GB" dirty="0"/>
          </a:p>
        </p:txBody>
      </p:sp>
    </p:spTree>
    <p:extLst>
      <p:ext uri="{BB962C8B-B14F-4D97-AF65-F5344CB8AC3E}">
        <p14:creationId xmlns:p14="http://schemas.microsoft.com/office/powerpoint/2010/main" val="9772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Pictures\OER Africa\2009-04-28 TESSA Site Visits, Kenya\IMG_10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95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Pictures\OER Africa\2009-04-28 TESSA Site Visits, Kenya\IMG_1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397037">
            <a:off x="7272808" y="2852936"/>
            <a:ext cx="1763688" cy="276999"/>
          </a:xfrm>
          <a:prstGeom prst="rect">
            <a:avLst/>
          </a:prstGeom>
          <a:noFill/>
        </p:spPr>
        <p:txBody>
          <a:bodyPr wrap="square" rtlCol="0">
            <a:spAutoFit/>
          </a:bodyPr>
          <a:lstStyle/>
          <a:p>
            <a:r>
              <a:rPr lang="en-GB" sz="1200" b="1" dirty="0" smtClean="0">
                <a:solidFill>
                  <a:srgbClr val="FF0000"/>
                </a:solidFill>
                <a:latin typeface="Bradley Hand ITC" panose="03070402050302030203" pitchFamily="66" charset="0"/>
              </a:rPr>
              <a:t>HOW IT WORKS</a:t>
            </a:r>
            <a:endParaRPr lang="en-GB" sz="1200" b="1"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6097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OER Africa\2009-04-28 TESSA Site Visits, Kenya\IMG_10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13411200" cy="952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Pictures\OER Africa\2009-04-28 TESSA Site Visits, Kenya\IMG_104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81" y1="53595" x2="49786" y2="54739"/>
                        <a14:foregroundMark x1="49786" y1="55270" x2="49173" y2="82761"/>
                        <a14:foregroundMark x1="44577" y1="54739" x2="43750" y2="83619"/>
                        <a14:foregroundMark x1="44792" y1="54453" x2="23744" y2="54984"/>
                        <a14:foregroundMark x1="26042" y1="34722" x2="70221" y2="31944"/>
                        <a14:foregroundMark x1="70221" y1="33047" x2="71446" y2="38072"/>
                        <a14:foregroundMark x1="24571" y1="36928" x2="24173" y2="54453"/>
                        <a14:backgroundMark x1="71446" y1="37214" x2="70833" y2="51961"/>
                        <a14:backgroundMark x1="24571" y1="60294" x2="25214" y2="90278"/>
                        <a14:backgroundMark x1="25429" y1="56127" x2="25000" y2="85008"/>
                        <a14:backgroundMark x1="25000" y1="85008" x2="42923" y2="83333"/>
                        <a14:backgroundMark x1="43964" y1="83333" x2="43964" y2="53881"/>
                        <a14:backgroundMark x1="43964" y1="54739" x2="23346" y2="54739"/>
                        <a14:backgroundMark x1="49571" y1="54739" x2="49387" y2="90564"/>
                        <a14:backgroundMark x1="50429" y1="54984" x2="91238" y2="50817"/>
                        <a14:backgroundMark x1="44363" y1="56373" x2="43750" y2="90564"/>
                        <a14:backgroundMark x1="12500" y1="55270" x2="12500" y2="55270"/>
                        <a14:backgroundMark x1="12714" y1="56127" x2="43964" y2="54453"/>
                        <a14:backgroundMark x1="90839" y1="51103" x2="50827" y2="54984"/>
                        <a14:backgroundMark x1="49786" y1="54984" x2="49387" y2="92484"/>
                        <a14:backgroundMark x1="25827" y1="26961" x2="21661" y2="93873"/>
                      </a14:backgroundRemoval>
                    </a14:imgEffect>
                  </a14:imgLayer>
                </a14:imgProps>
              </a:ext>
              <a:ext uri="{28A0092B-C50C-407E-A947-70E740481C1C}">
                <a14:useLocalDpi xmlns:a14="http://schemas.microsoft.com/office/drawing/2010/main" val="0"/>
              </a:ext>
            </a:extLst>
          </a:blip>
          <a:srcRect/>
          <a:stretch>
            <a:fillRect/>
          </a:stretch>
        </p:blipFill>
        <p:spPr bwMode="auto">
          <a:xfrm>
            <a:off x="3657600" y="-18288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151574">
            <a:off x="-150038" y="3174526"/>
            <a:ext cx="2121748" cy="261610"/>
          </a:xfrm>
          <a:prstGeom prst="rect">
            <a:avLst/>
          </a:prstGeom>
          <a:noFill/>
        </p:spPr>
        <p:txBody>
          <a:bodyPr wrap="square" rtlCol="0">
            <a:spAutoFit/>
          </a:bodyPr>
          <a:lstStyle/>
          <a:p>
            <a:r>
              <a:rPr lang="en-GB" sz="1100" b="1" dirty="0" smtClean="0">
                <a:solidFill>
                  <a:srgbClr val="FF0000"/>
                </a:solidFill>
                <a:latin typeface="Bradley Hand ITC" panose="03070402050302030203" pitchFamily="66" charset="0"/>
              </a:rPr>
              <a:t>LIQUID THERMOMETRE</a:t>
            </a:r>
            <a:endParaRPr lang="en-GB" sz="1100" b="1"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1432283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5267325"/>
            <a:ext cx="7772400" cy="1362075"/>
          </a:xfrm>
        </p:spPr>
        <p:txBody>
          <a:bodyPr>
            <a:noAutofit/>
          </a:bodyPr>
          <a:lstStyle/>
          <a:p>
            <a:r>
              <a:rPr lang="en-GB" sz="2800" dirty="0" smtClean="0"/>
              <a:t>Open Educational resources for the African Context: Investing in the Future</a:t>
            </a:r>
            <a:endParaRPr lang="en-GB" sz="2800" dirty="0"/>
          </a:p>
        </p:txBody>
      </p:sp>
      <p:sp>
        <p:nvSpPr>
          <p:cNvPr id="5" name="Text Placeholder 4"/>
          <p:cNvSpPr>
            <a:spLocks noGrp="1"/>
          </p:cNvSpPr>
          <p:nvPr>
            <p:ph type="body" idx="1"/>
          </p:nvPr>
        </p:nvSpPr>
        <p:spPr>
          <a:xfrm>
            <a:off x="722313" y="3681413"/>
            <a:ext cx="7772400" cy="1500187"/>
          </a:xfrm>
        </p:spPr>
        <p:txBody>
          <a:bodyPr/>
          <a:lstStyle/>
          <a:p>
            <a:r>
              <a:rPr lang="en-GB" dirty="0" smtClean="0"/>
              <a:t>A presentation by OER Africa – 24</a:t>
            </a:r>
            <a:r>
              <a:rPr lang="en-GB" baseline="30000" dirty="0" smtClean="0"/>
              <a:t>th</a:t>
            </a:r>
            <a:r>
              <a:rPr lang="en-GB" dirty="0" smtClean="0"/>
              <a:t> September 2014</a:t>
            </a:r>
            <a:endParaRPr lang="en-GB"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1980580"/>
            <a:ext cx="9937104" cy="648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34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
            <a:ext cx="1080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31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711895"/>
            <a:ext cx="10585176" cy="602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0"/>
            <a:ext cx="14041560" cy="71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052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299" y="0"/>
            <a:ext cx="7495796" cy="6467094"/>
            <a:chOff x="114299" y="0"/>
            <a:chExt cx="7495796" cy="6467094"/>
          </a:xfrm>
          <a:scene3d>
            <a:camera prst="perspectiveHeroicExtremeRightFacing" zoom="82000">
              <a:rot lat="21300000" lon="20400000" rev="180000"/>
            </a:camera>
            <a:lightRig rig="morning" dir="t">
              <a:rot lat="0" lon="0" rev="20400000"/>
            </a:lightRig>
          </a:scene3d>
        </p:grpSpPr>
        <p:sp>
          <p:nvSpPr>
            <p:cNvPr id="11" name="Freeform 10"/>
            <p:cNvSpPr/>
            <p:nvPr/>
          </p:nvSpPr>
          <p:spPr>
            <a:xfrm>
              <a:off x="1533905" y="3497580"/>
              <a:ext cx="2969514" cy="2969514"/>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2969514"/>
                  </a:moveTo>
                  <a:cubicBezTo>
                    <a:pt x="1329497" y="2969514"/>
                    <a:pt x="0" y="1640017"/>
                    <a:pt x="0" y="0"/>
                  </a:cubicBezTo>
                  <a:lnTo>
                    <a:pt x="2969514" y="0"/>
                  </a:lnTo>
                  <a:lnTo>
                    <a:pt x="2969514" y="2969514"/>
                  </a:ln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1132895" tIns="263144" rIns="263144" bIns="1132895" numCol="1" spcCol="1270" anchor="ctr" anchorCtr="0">
              <a:noAutofit/>
            </a:bodyPr>
            <a:lstStyle/>
            <a:p>
              <a:pPr lvl="0" algn="ctr" defTabSz="1644650">
                <a:lnSpc>
                  <a:spcPct val="90000"/>
                </a:lnSpc>
                <a:spcBef>
                  <a:spcPct val="0"/>
                </a:spcBef>
                <a:spcAft>
                  <a:spcPct val="35000"/>
                </a:spcAft>
              </a:pPr>
              <a:r>
                <a:rPr lang="en-GB" sz="3700" kern="1200" dirty="0" smtClean="0"/>
                <a:t>Services</a:t>
              </a:r>
              <a:endParaRPr lang="en-GB" sz="3700" kern="1200" dirty="0"/>
            </a:p>
          </p:txBody>
        </p:sp>
        <p:sp>
          <p:nvSpPr>
            <p:cNvPr id="5" name="Freeform 4"/>
            <p:cNvSpPr/>
            <p:nvPr/>
          </p:nvSpPr>
          <p:spPr>
            <a:xfrm>
              <a:off x="114299" y="0"/>
              <a:ext cx="3387852" cy="2194560"/>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sp3d z="-152400" extrusionH="63500" prstMaterial="matte">
              <a:bevelT w="44450" h="6350" prst="relaxedInset"/>
              <a:contourClr>
                <a:schemeClr val="bg1"/>
              </a:contourClr>
            </a:sp3d>
          </p:spPr>
          <p:style>
            <a:lnRef idx="0">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87" tIns="116787" rIns="1133143" bIns="665427" numCol="1" spcCol="1270" anchor="t" anchorCtr="0">
              <a:noAutofit/>
            </a:bodyPr>
            <a:lstStyle/>
            <a:p>
              <a:pPr marL="171450" lvl="1" indent="-171450" algn="l" defTabSz="800100">
                <a:lnSpc>
                  <a:spcPct val="100000"/>
                </a:lnSpc>
                <a:spcBef>
                  <a:spcPct val="0"/>
                </a:spcBef>
                <a:spcAft>
                  <a:spcPct val="15000"/>
                </a:spcAft>
                <a:buChar char="••"/>
              </a:pPr>
              <a:r>
                <a:rPr lang="en-GB" sz="1800" b="0" kern="1200" dirty="0" smtClean="0">
                  <a:latin typeface="Arial" panose="020B0604020202020204" pitchFamily="34" charset="0"/>
                  <a:cs typeface="Arial" panose="020B0604020202020204" pitchFamily="34" charset="0"/>
                </a:rPr>
                <a:t>e-books, journals and databases,</a:t>
              </a:r>
              <a:endParaRPr lang="en-GB" sz="1800" b="0" kern="1200" dirty="0">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ct val="15000"/>
                </a:spcAft>
                <a:buChar char="••"/>
              </a:pPr>
              <a:r>
                <a:rPr lang="en-GB" sz="2000" b="1" kern="1200" dirty="0" smtClean="0">
                  <a:latin typeface="Arial" panose="020B0604020202020204" pitchFamily="34" charset="0"/>
                  <a:cs typeface="Arial" panose="020B0604020202020204" pitchFamily="34" charset="0"/>
                </a:rPr>
                <a:t>hybrid of both print and digital resources</a:t>
              </a:r>
              <a:endParaRPr lang="en-GB" sz="2000" b="1" kern="1200" dirty="0">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ct val="15000"/>
                </a:spcAft>
                <a:buChar char="••"/>
              </a:pPr>
              <a:r>
                <a:rPr lang="en-GB" sz="1800" b="0" kern="1200" dirty="0" smtClean="0">
                  <a:latin typeface="Arial" panose="020B0604020202020204" pitchFamily="34" charset="0"/>
                  <a:cs typeface="Arial" panose="020B0604020202020204" pitchFamily="34" charset="0"/>
                </a:rPr>
                <a:t>Digital content, remote content, 24 hour accessibility to content</a:t>
              </a:r>
              <a:endParaRPr lang="en-GB" sz="1800" b="0" kern="1200" dirty="0">
                <a:latin typeface="Arial" panose="020B0604020202020204" pitchFamily="34" charset="0"/>
                <a:cs typeface="Arial" panose="020B0604020202020204" pitchFamily="34" charset="0"/>
              </a:endParaRPr>
            </a:p>
          </p:txBody>
        </p:sp>
        <p:sp>
          <p:nvSpPr>
            <p:cNvPr id="7" name="Freeform 6"/>
            <p:cNvSpPr/>
            <p:nvPr/>
          </p:nvSpPr>
          <p:spPr>
            <a:xfrm>
              <a:off x="1533905" y="390905"/>
              <a:ext cx="2969514" cy="2969514"/>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0" y="2969514"/>
                  </a:moveTo>
                  <a:cubicBezTo>
                    <a:pt x="0" y="1329497"/>
                    <a:pt x="1329497" y="0"/>
                    <a:pt x="2969514" y="0"/>
                  </a:cubicBezTo>
                  <a:lnTo>
                    <a:pt x="2969514" y="2969514"/>
                  </a:lnTo>
                  <a:lnTo>
                    <a:pt x="0" y="2969514"/>
                  </a:ln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32895" tIns="1132895" rIns="263144" bIns="263144" numCol="1" spcCol="1270" anchor="ctr" anchorCtr="0">
              <a:noAutofit/>
            </a:bodyPr>
            <a:lstStyle/>
            <a:p>
              <a:pPr lvl="0" algn="ctr" defTabSz="1644650">
                <a:lnSpc>
                  <a:spcPct val="90000"/>
                </a:lnSpc>
                <a:spcBef>
                  <a:spcPct val="0"/>
                </a:spcBef>
                <a:spcAft>
                  <a:spcPct val="35000"/>
                </a:spcAft>
              </a:pPr>
              <a:r>
                <a:rPr lang="en-GB" sz="3700" kern="1200" dirty="0" smtClean="0"/>
                <a:t>Content</a:t>
              </a:r>
              <a:endParaRPr lang="en-GB" sz="3700" kern="1200" dirty="0"/>
            </a:p>
          </p:txBody>
        </p:sp>
        <p:sp>
          <p:nvSpPr>
            <p:cNvPr id="9" name="Freeform 8"/>
            <p:cNvSpPr/>
            <p:nvPr/>
          </p:nvSpPr>
          <p:spPr>
            <a:xfrm>
              <a:off x="4640580" y="390905"/>
              <a:ext cx="2969514" cy="2969514"/>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0" y="0"/>
                  </a:moveTo>
                  <a:cubicBezTo>
                    <a:pt x="1640017" y="0"/>
                    <a:pt x="2969514" y="1329497"/>
                    <a:pt x="2969514" y="2969514"/>
                  </a:cubicBezTo>
                  <a:lnTo>
                    <a:pt x="0" y="2969514"/>
                  </a:lnTo>
                  <a:lnTo>
                    <a:pt x="0" y="0"/>
                  </a:ln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263144" tIns="1132895" rIns="1132895" bIns="263144" numCol="1" spcCol="1270" anchor="ctr" anchorCtr="0">
              <a:noAutofit/>
            </a:bodyPr>
            <a:lstStyle/>
            <a:p>
              <a:pPr lvl="0" algn="ctr" defTabSz="1644650">
                <a:lnSpc>
                  <a:spcPct val="90000"/>
                </a:lnSpc>
                <a:spcBef>
                  <a:spcPct val="0"/>
                </a:spcBef>
                <a:spcAft>
                  <a:spcPct val="35000"/>
                </a:spcAft>
              </a:pPr>
              <a:r>
                <a:rPr lang="en-GB" sz="3700" kern="1200" smtClean="0"/>
                <a:t>Space</a:t>
              </a:r>
              <a:endParaRPr lang="en-GB" sz="3700" kern="1200" dirty="0"/>
            </a:p>
          </p:txBody>
        </p:sp>
        <p:sp>
          <p:nvSpPr>
            <p:cNvPr id="10" name="Freeform 9"/>
            <p:cNvSpPr/>
            <p:nvPr/>
          </p:nvSpPr>
          <p:spPr>
            <a:xfrm>
              <a:off x="4640580" y="3497579"/>
              <a:ext cx="2969515" cy="29695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0"/>
                  </a:moveTo>
                  <a:cubicBezTo>
                    <a:pt x="2969514" y="1640017"/>
                    <a:pt x="1640017" y="2969514"/>
                    <a:pt x="0" y="2969514"/>
                  </a:cubicBezTo>
                  <a:lnTo>
                    <a:pt x="0" y="0"/>
                  </a:lnTo>
                  <a:lnTo>
                    <a:pt x="2969514" y="0"/>
                  </a:ln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263144" tIns="263144" rIns="1132896" bIns="1132895" numCol="1" spcCol="1270" anchor="ctr" anchorCtr="0">
              <a:noAutofit/>
            </a:bodyPr>
            <a:lstStyle/>
            <a:p>
              <a:pPr lvl="0" algn="ctr" defTabSz="1644650">
                <a:lnSpc>
                  <a:spcPct val="90000"/>
                </a:lnSpc>
                <a:spcBef>
                  <a:spcPct val="0"/>
                </a:spcBef>
                <a:spcAft>
                  <a:spcPct val="35000"/>
                </a:spcAft>
              </a:pPr>
              <a:r>
                <a:rPr lang="en-GB" sz="3700" kern="1200" dirty="0" smtClean="0"/>
                <a:t>Skills</a:t>
              </a:r>
              <a:endParaRPr lang="en-GB" sz="3700" kern="1200" dirty="0"/>
            </a:p>
          </p:txBody>
        </p:sp>
        <p:sp>
          <p:nvSpPr>
            <p:cNvPr id="12" name="Circular Arrow 11"/>
            <p:cNvSpPr/>
            <p:nvPr/>
          </p:nvSpPr>
          <p:spPr>
            <a:xfrm>
              <a:off x="4059364" y="2811780"/>
              <a:ext cx="1025271" cy="891539"/>
            </a:xfrm>
            <a:prstGeom prst="circularArrow">
              <a:avLst/>
            </a:prstGeom>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13" name="Circular Arrow 12"/>
            <p:cNvSpPr/>
            <p:nvPr/>
          </p:nvSpPr>
          <p:spPr>
            <a:xfrm rot="10800000">
              <a:off x="4059364" y="3154680"/>
              <a:ext cx="1025271" cy="891539"/>
            </a:xfrm>
            <a:prstGeom prst="circularArrow">
              <a:avLst/>
            </a:prstGeom>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3" name="Freeform 2"/>
            <p:cNvSpPr/>
            <p:nvPr/>
          </p:nvSpPr>
          <p:spPr>
            <a:xfrm>
              <a:off x="114299" y="3276609"/>
              <a:ext cx="3387852" cy="2194560"/>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sp3d z="-152400" extrusionH="63500" prstMaterial="matte">
              <a:bevelT w="44450" h="6350" prst="relaxedInset"/>
              <a:contourClr>
                <a:schemeClr val="bg1"/>
              </a:contourClr>
            </a:sp3d>
          </p:spPr>
          <p:style>
            <a:lnRef idx="0">
              <a:schemeClr val="accent4">
                <a:hueOff val="-4464770"/>
                <a:satOff val="26899"/>
                <a:lumOff val="215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6787" tIns="665427" rIns="1133143" bIns="116787" numCol="1" spcCol="1270" anchor="t" anchorCtr="0">
              <a:noAutofit/>
            </a:bodyPr>
            <a:lstStyle/>
            <a:p>
              <a:pPr marL="171450" lvl="1" indent="-171450" defTabSz="800100">
                <a:spcBef>
                  <a:spcPct val="0"/>
                </a:spcBef>
                <a:spcAft>
                  <a:spcPct val="15000"/>
                </a:spcAft>
                <a:buChar char="••"/>
              </a:pPr>
              <a:r>
                <a:rPr lang="en-GB" dirty="0">
                  <a:latin typeface="Arial" panose="020B0604020202020204" pitchFamily="34" charset="0"/>
                  <a:cs typeface="Arial" panose="020B0604020202020204" pitchFamily="34" charset="0"/>
                </a:rPr>
                <a:t>training and teaching people to use and access information</a:t>
              </a:r>
            </a:p>
            <a:p>
              <a:pPr marL="171450" lvl="1" indent="-171450" defTabSz="800100">
                <a:spcBef>
                  <a:spcPct val="0"/>
                </a:spcBef>
                <a:spcAft>
                  <a:spcPct val="15000"/>
                </a:spcAft>
                <a:buChar char="••"/>
              </a:pPr>
              <a:r>
                <a:rPr lang="en-GB" dirty="0">
                  <a:latin typeface="Arial" panose="020B0604020202020204" pitchFamily="34" charset="0"/>
                  <a:cs typeface="Arial" panose="020B0604020202020204" pitchFamily="34" charset="0"/>
                </a:rPr>
                <a:t>network services and digitalised content</a:t>
              </a:r>
            </a:p>
            <a:p>
              <a:pPr marL="171450" lvl="1" indent="-171450" defTabSz="800100">
                <a:spcBef>
                  <a:spcPct val="0"/>
                </a:spcBef>
                <a:spcAft>
                  <a:spcPct val="15000"/>
                </a:spcAft>
                <a:buChar char="••"/>
              </a:pPr>
              <a:r>
                <a:rPr lang="en-GB" dirty="0">
                  <a:latin typeface="Arial" panose="020B0604020202020204" pitchFamily="34" charset="0"/>
                  <a:cs typeface="Arial" panose="020B0604020202020204" pitchFamily="34" charset="0"/>
                </a:rPr>
                <a:t>up to date with latest web-based technology</a:t>
              </a:r>
            </a:p>
          </p:txBody>
        </p:sp>
      </p:grpSp>
      <p:sp>
        <p:nvSpPr>
          <p:cNvPr id="8" name="TextBox 7"/>
          <p:cNvSpPr txBox="1"/>
          <p:nvPr/>
        </p:nvSpPr>
        <p:spPr>
          <a:xfrm>
            <a:off x="5671120" y="185733"/>
            <a:ext cx="3581400" cy="2739211"/>
          </a:xfrm>
          <a:prstGeom prst="rect">
            <a:avLst/>
          </a:prstGeom>
          <a:noFill/>
        </p:spPr>
        <p:txBody>
          <a:bodyPr wrap="square" rtlCol="0">
            <a:spAutoFit/>
          </a:bodyPr>
          <a:lstStyle/>
          <a:p>
            <a:pPr marL="0" lvl="0" indent="0"/>
            <a:r>
              <a:rPr lang="en-GB" dirty="0">
                <a:latin typeface="Arial" panose="020B0604020202020204" pitchFamily="34" charset="0"/>
                <a:cs typeface="Arial" panose="020B0604020202020204" pitchFamily="34" charset="0"/>
              </a:rPr>
              <a:t>physical </a:t>
            </a:r>
            <a:r>
              <a:rPr lang="en-GB" dirty="0" smtClean="0">
                <a:latin typeface="Arial" panose="020B0604020202020204" pitchFamily="34" charset="0"/>
                <a:cs typeface="Arial" panose="020B0604020202020204" pitchFamily="34" charset="0"/>
              </a:rPr>
              <a:t>&amp; digital </a:t>
            </a:r>
            <a:r>
              <a:rPr lang="en-GB" dirty="0">
                <a:latin typeface="Arial" panose="020B0604020202020204" pitchFamily="34" charset="0"/>
                <a:cs typeface="Arial" panose="020B0604020202020204" pitchFamily="34" charset="0"/>
              </a:rPr>
              <a:t>space:</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access to content</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managing and preserving content created by institutions</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preserving  the nation's cultural heritage </a:t>
            </a:r>
          </a:p>
          <a:p>
            <a:pPr marL="0" lvl="0" indent="0"/>
            <a:r>
              <a:rPr lang="en-GB" dirty="0">
                <a:latin typeface="Arial" panose="020B0604020202020204" pitchFamily="34" charset="0"/>
                <a:cs typeface="Arial" panose="020B0604020202020204" pitchFamily="34" charset="0"/>
              </a:rPr>
              <a:t>zoned study environments: </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traditionally silent areas</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open access</a:t>
            </a:r>
          </a:p>
          <a:p>
            <a:pPr marL="285750" lvl="1" indent="-285750">
              <a:buFont typeface="Arial" panose="020B0604020202020204" pitchFamily="34" charset="0"/>
              <a:buChar char="•"/>
            </a:pPr>
            <a:r>
              <a:rPr lang="en-GB" sz="1700" dirty="0">
                <a:latin typeface="Arial" panose="020B0604020202020204" pitchFamily="34" charset="0"/>
                <a:cs typeface="Arial" panose="020B0604020202020204" pitchFamily="34" charset="0"/>
              </a:rPr>
              <a:t>multi-media </a:t>
            </a:r>
            <a:r>
              <a:rPr lang="en-GB" sz="1700" dirty="0" smtClean="0">
                <a:latin typeface="Arial" panose="020B0604020202020204" pitchFamily="34" charset="0"/>
                <a:cs typeface="Arial" panose="020B0604020202020204" pitchFamily="34" charset="0"/>
              </a:rPr>
              <a:t>equipment</a:t>
            </a:r>
            <a:endParaRPr lang="en-GB" sz="1700" dirty="0">
              <a:latin typeface="Arial" panose="020B0604020202020204" pitchFamily="34" charset="0"/>
              <a:cs typeface="Arial" panose="020B0604020202020204" pitchFamily="34" charset="0"/>
            </a:endParaRPr>
          </a:p>
        </p:txBody>
      </p:sp>
      <p:sp>
        <p:nvSpPr>
          <p:cNvPr id="14" name="Rectangle 13"/>
          <p:cNvSpPr/>
          <p:nvPr/>
        </p:nvSpPr>
        <p:spPr>
          <a:xfrm>
            <a:off x="5652120" y="3717032"/>
            <a:ext cx="3625452" cy="2781531"/>
          </a:xfrm>
          <a:prstGeom prst="rect">
            <a:avLst/>
          </a:prstGeom>
        </p:spPr>
        <p:txBody>
          <a:bodyPr wrap="square">
            <a:spAutoFit/>
          </a:bodyPr>
          <a:lstStyle/>
          <a:p>
            <a:pPr marL="0" lvl="1" defTabSz="800100">
              <a:lnSpc>
                <a:spcPct val="90000"/>
              </a:lnSpc>
              <a:spcBef>
                <a:spcPct val="0"/>
              </a:spcBef>
              <a:spcAft>
                <a:spcPct val="15000"/>
              </a:spcAft>
            </a:pPr>
            <a:r>
              <a:rPr lang="en-GB" dirty="0">
                <a:latin typeface="Arial" panose="020B0604020202020204" pitchFamily="34" charset="0"/>
                <a:cs typeface="Arial" panose="020B0604020202020204" pitchFamily="34" charset="0"/>
              </a:rPr>
              <a:t>Subject, customer and leadership</a:t>
            </a:r>
          </a:p>
          <a:p>
            <a:pPr marL="342900" lvl="2" indent="-171450" defTabSz="800100">
              <a:lnSpc>
                <a:spcPct val="90000"/>
              </a:lnSpc>
              <a:spcBef>
                <a:spcPct val="0"/>
              </a:spcBef>
              <a:spcAft>
                <a:spcPct val="15000"/>
              </a:spcAft>
              <a:buChar char="••"/>
            </a:pPr>
            <a:r>
              <a:rPr lang="en-GB" sz="1750" dirty="0">
                <a:latin typeface="Arial" panose="020B0604020202020204" pitchFamily="34" charset="0"/>
                <a:cs typeface="Arial" panose="020B0604020202020204" pitchFamily="34" charset="0"/>
              </a:rPr>
              <a:t>Higher level IT skills, e.g. digital preservation</a:t>
            </a:r>
          </a:p>
          <a:p>
            <a:pPr marL="342900" lvl="2" indent="-171450" defTabSz="800100">
              <a:lnSpc>
                <a:spcPct val="90000"/>
              </a:lnSpc>
              <a:spcBef>
                <a:spcPct val="0"/>
              </a:spcBef>
              <a:spcAft>
                <a:spcPct val="15000"/>
              </a:spcAft>
              <a:buChar char="••"/>
            </a:pPr>
            <a:r>
              <a:rPr lang="en-GB" sz="1750" dirty="0">
                <a:latin typeface="Arial" panose="020B0604020202020204" pitchFamily="34" charset="0"/>
                <a:cs typeface="Arial" panose="020B0604020202020204" pitchFamily="34" charset="0"/>
              </a:rPr>
              <a:t>Presenting relevant digital information &amp; digital materials to users in a customised way</a:t>
            </a:r>
          </a:p>
          <a:p>
            <a:pPr marL="0" lvl="1" defTabSz="800100">
              <a:lnSpc>
                <a:spcPct val="90000"/>
              </a:lnSpc>
              <a:spcBef>
                <a:spcPct val="0"/>
              </a:spcBef>
              <a:spcAft>
                <a:spcPct val="15000"/>
              </a:spcAft>
            </a:pPr>
            <a:r>
              <a:rPr lang="en-GB" dirty="0">
                <a:latin typeface="Arial" panose="020B0604020202020204" pitchFamily="34" charset="0"/>
                <a:cs typeface="Arial" panose="020B0604020202020204" pitchFamily="34" charset="0"/>
              </a:rPr>
              <a:t>Teaching:</a:t>
            </a:r>
          </a:p>
          <a:p>
            <a:pPr marL="342900" lvl="2" indent="-171450" defTabSz="800100">
              <a:lnSpc>
                <a:spcPct val="90000"/>
              </a:lnSpc>
              <a:spcBef>
                <a:spcPct val="0"/>
              </a:spcBef>
              <a:spcAft>
                <a:spcPct val="15000"/>
              </a:spcAft>
              <a:buChar char="••"/>
            </a:pPr>
            <a:r>
              <a:rPr lang="en-GB" sz="1750" dirty="0">
                <a:latin typeface="Arial" panose="020B0604020202020204" pitchFamily="34" charset="0"/>
                <a:cs typeface="Arial" panose="020B0604020202020204" pitchFamily="34" charset="0"/>
              </a:rPr>
              <a:t>Information Literacy</a:t>
            </a:r>
          </a:p>
          <a:p>
            <a:pPr marL="342900" lvl="2" indent="-171450" defTabSz="800100">
              <a:lnSpc>
                <a:spcPct val="90000"/>
              </a:lnSpc>
              <a:spcBef>
                <a:spcPct val="0"/>
              </a:spcBef>
              <a:spcAft>
                <a:spcPct val="15000"/>
              </a:spcAft>
              <a:buChar char="••"/>
            </a:pPr>
            <a:r>
              <a:rPr lang="en-GB" sz="1750" dirty="0">
                <a:latin typeface="Arial" panose="020B0604020202020204" pitchFamily="34" charset="0"/>
                <a:cs typeface="Arial" panose="020B0604020202020204" pitchFamily="34" charset="0"/>
              </a:rPr>
              <a:t>Appraisal skills</a:t>
            </a:r>
          </a:p>
          <a:p>
            <a:pPr marL="0" lvl="1" defTabSz="800100">
              <a:lnSpc>
                <a:spcPct val="90000"/>
              </a:lnSpc>
              <a:spcBef>
                <a:spcPct val="0"/>
              </a:spcBef>
              <a:spcAft>
                <a:spcPct val="15000"/>
              </a:spcAft>
            </a:pPr>
            <a:r>
              <a:rPr lang="en-GB" dirty="0">
                <a:latin typeface="Arial" panose="020B0604020202020204" pitchFamily="34" charset="0"/>
                <a:cs typeface="Arial" panose="020B0604020202020204" pitchFamily="34" charset="0"/>
              </a:rPr>
              <a:t>Marketing the library</a:t>
            </a:r>
          </a:p>
        </p:txBody>
      </p:sp>
    </p:spTree>
    <p:extLst>
      <p:ext uri="{BB962C8B-B14F-4D97-AF65-F5344CB8AC3E}">
        <p14:creationId xmlns:p14="http://schemas.microsoft.com/office/powerpoint/2010/main" val="130401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016"/>
            <a:ext cx="8532440"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85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3999"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55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pPr algn="r"/>
            <a:r>
              <a:rPr lang="en-GB" dirty="0" smtClean="0"/>
              <a:t>Some African Contributions to…</a:t>
            </a:r>
            <a:endParaRPr lang="en-GB" dirty="0"/>
          </a:p>
        </p:txBody>
      </p:sp>
      <p:sp>
        <p:nvSpPr>
          <p:cNvPr id="3" name="Content Placeholder 2"/>
          <p:cNvSpPr>
            <a:spLocks noGrp="1"/>
          </p:cNvSpPr>
          <p:nvPr>
            <p:ph idx="1"/>
          </p:nvPr>
        </p:nvSpPr>
        <p:spPr>
          <a:xfrm>
            <a:off x="457200" y="990600"/>
            <a:ext cx="8229600" cy="5638800"/>
          </a:xfrm>
        </p:spPr>
        <p:txBody>
          <a:bodyPr>
            <a:noAutofit/>
          </a:bodyPr>
          <a:lstStyle/>
          <a:p>
            <a:pPr marL="0" indent="0">
              <a:buNone/>
            </a:pPr>
            <a:r>
              <a:rPr lang="en-GB" sz="2800" dirty="0" smtClean="0"/>
              <a:t>Medicine</a:t>
            </a:r>
          </a:p>
          <a:p>
            <a:pPr>
              <a:spcBef>
                <a:spcPts val="0"/>
              </a:spcBef>
              <a:spcAft>
                <a:spcPts val="600"/>
              </a:spcAft>
            </a:pPr>
            <a:r>
              <a:rPr lang="en-GB" sz="2400" dirty="0"/>
              <a:t>1979 Nobel Prize </a:t>
            </a:r>
            <a:r>
              <a:rPr lang="en-GB" sz="2400" dirty="0" smtClean="0"/>
              <a:t>for </a:t>
            </a:r>
            <a:r>
              <a:rPr lang="en-GB" sz="2400" dirty="0" smtClean="0">
                <a:effectLst>
                  <a:outerShdw blurRad="38100" dist="38100" dir="2700000" algn="tl">
                    <a:srgbClr val="000000">
                      <a:alpha val="43137"/>
                    </a:srgbClr>
                  </a:outerShdw>
                </a:effectLst>
              </a:rPr>
              <a:t>the CT Scan </a:t>
            </a:r>
            <a:r>
              <a:rPr lang="en-GB" sz="2400" dirty="0"/>
              <a:t>- South African physicist Allan Cormack and British electrical engineer Godfrey </a:t>
            </a:r>
            <a:r>
              <a:rPr lang="en-GB" sz="2400" dirty="0" smtClean="0"/>
              <a:t>Hounsfield. </a:t>
            </a:r>
          </a:p>
          <a:p>
            <a:pPr marL="0" indent="0">
              <a:spcBef>
                <a:spcPts val="600"/>
              </a:spcBef>
              <a:buNone/>
            </a:pPr>
            <a:r>
              <a:rPr lang="en-GB" sz="2800" dirty="0" smtClean="0"/>
              <a:t>Literature</a:t>
            </a:r>
          </a:p>
          <a:p>
            <a:pPr>
              <a:spcBef>
                <a:spcPts val="0"/>
              </a:spcBef>
              <a:spcAft>
                <a:spcPts val="600"/>
              </a:spcAft>
            </a:pPr>
            <a:r>
              <a:rPr lang="en-GB" sz="2400" dirty="0" smtClean="0"/>
              <a:t>1986 </a:t>
            </a:r>
            <a:r>
              <a:rPr lang="en-GB" sz="2400" i="1" dirty="0"/>
              <a:t>Nobel</a:t>
            </a:r>
            <a:r>
              <a:rPr lang="en-GB" sz="2400" dirty="0"/>
              <a:t> Prize in </a:t>
            </a:r>
            <a:r>
              <a:rPr lang="en-GB" sz="2400" dirty="0" smtClean="0"/>
              <a:t>Literature – </a:t>
            </a:r>
            <a:r>
              <a:rPr lang="en-GB" sz="2400" dirty="0" err="1" smtClean="0"/>
              <a:t>Wole</a:t>
            </a:r>
            <a:r>
              <a:rPr lang="en-GB" sz="2400" dirty="0" smtClean="0"/>
              <a:t> Soyinka of Nigeria</a:t>
            </a:r>
          </a:p>
          <a:p>
            <a:pPr marL="0" indent="0">
              <a:spcBef>
                <a:spcPts val="600"/>
              </a:spcBef>
              <a:buNone/>
            </a:pPr>
            <a:r>
              <a:rPr lang="en-GB" sz="2800" dirty="0" smtClean="0"/>
              <a:t>Disaster Relief</a:t>
            </a:r>
          </a:p>
          <a:p>
            <a:pPr>
              <a:spcBef>
                <a:spcPts val="0"/>
              </a:spcBef>
              <a:spcAft>
                <a:spcPts val="600"/>
              </a:spcAft>
            </a:pPr>
            <a:r>
              <a:rPr lang="en-GB" sz="2400" dirty="0" smtClean="0"/>
              <a:t>USHAHIDI – founders </a:t>
            </a:r>
            <a:r>
              <a:rPr lang="sv-SE" sz="2400" dirty="0"/>
              <a:t>Erik Hersman, Ory Okolloh, Juliana Rotich, David </a:t>
            </a:r>
            <a:r>
              <a:rPr lang="sv-SE" sz="2400" dirty="0" smtClean="0"/>
              <a:t>Kobia of Kenya - </a:t>
            </a:r>
            <a:r>
              <a:rPr lang="en-GB" sz="2400" dirty="0" smtClean="0"/>
              <a:t>develop </a:t>
            </a:r>
            <a:r>
              <a:rPr lang="en-GB" sz="2400" dirty="0"/>
              <a:t>free </a:t>
            </a:r>
            <a:r>
              <a:rPr lang="en-GB" sz="2400" dirty="0" smtClean="0"/>
              <a:t>and open source software for </a:t>
            </a:r>
            <a:r>
              <a:rPr lang="en-GB" sz="2400" dirty="0"/>
              <a:t>information collection, visualisation, and </a:t>
            </a:r>
            <a:r>
              <a:rPr lang="en-GB" sz="2400" dirty="0">
                <a:effectLst>
                  <a:outerShdw blurRad="38100" dist="38100" dir="2700000" algn="tl">
                    <a:srgbClr val="000000">
                      <a:alpha val="43137"/>
                    </a:srgbClr>
                  </a:outerShdw>
                </a:effectLst>
              </a:rPr>
              <a:t>interactive </a:t>
            </a:r>
            <a:r>
              <a:rPr lang="en-GB" sz="2400" dirty="0" smtClean="0">
                <a:effectLst>
                  <a:outerShdw blurRad="38100" dist="38100" dir="2700000" algn="tl">
                    <a:srgbClr val="000000">
                      <a:alpha val="43137"/>
                    </a:srgbClr>
                  </a:outerShdw>
                </a:effectLst>
              </a:rPr>
              <a:t>mapping</a:t>
            </a:r>
            <a:r>
              <a:rPr lang="en-GB" sz="2400" dirty="0" smtClean="0"/>
              <a:t>. </a:t>
            </a:r>
          </a:p>
          <a:p>
            <a:pPr marL="0" indent="0">
              <a:spcBef>
                <a:spcPts val="600"/>
              </a:spcBef>
              <a:buNone/>
            </a:pPr>
            <a:r>
              <a:rPr lang="en-GB" sz="2800" dirty="0" smtClean="0"/>
              <a:t>Environment</a:t>
            </a:r>
            <a:endParaRPr lang="en-GB" sz="2800" dirty="0"/>
          </a:p>
          <a:p>
            <a:pPr>
              <a:spcBef>
                <a:spcPts val="0"/>
              </a:spcBef>
            </a:pPr>
            <a:r>
              <a:rPr lang="en-GB" sz="2400" dirty="0" smtClean="0"/>
              <a:t>Wangari Maathai - </a:t>
            </a:r>
            <a:r>
              <a:rPr lang="en-GB" sz="2400" dirty="0"/>
              <a:t>Kenyan environmental and political activist. Awarded the Nobel </a:t>
            </a:r>
            <a:r>
              <a:rPr lang="en-GB" sz="2400" dirty="0">
                <a:effectLst>
                  <a:outerShdw blurRad="38100" dist="38100" dir="2700000" algn="tl">
                    <a:srgbClr val="000000">
                      <a:alpha val="43137"/>
                    </a:srgbClr>
                  </a:outerShdw>
                </a:effectLst>
              </a:rPr>
              <a:t>peace</a:t>
            </a:r>
            <a:r>
              <a:rPr lang="en-GB" sz="2400" dirty="0"/>
              <a:t> prize 2004.</a:t>
            </a:r>
          </a:p>
        </p:txBody>
      </p:sp>
    </p:spTree>
    <p:extLst>
      <p:ext uri="{BB962C8B-B14F-4D97-AF65-F5344CB8AC3E}">
        <p14:creationId xmlns:p14="http://schemas.microsoft.com/office/powerpoint/2010/main" val="38743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46188"/>
            <a:ext cx="3657600" cy="271621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544"/>
            <a:ext cx="3962400" cy="28194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435280" cy="1143000"/>
          </a:xfrm>
        </p:spPr>
        <p:txBody>
          <a:bodyPr>
            <a:normAutofit/>
          </a:bodyPr>
          <a:lstStyle/>
          <a:p>
            <a:pPr eaLnBrk="1" hangingPunct="1">
              <a:defRPr/>
            </a:pPr>
            <a:r>
              <a:rPr lang="en-US" dirty="0" smtClean="0"/>
              <a:t>OER for Africa – and the world</a:t>
            </a:r>
            <a:endParaRPr lang="en-US" i="1" dirty="0" smtClean="0"/>
          </a:p>
        </p:txBody>
      </p:sp>
      <p:sp>
        <p:nvSpPr>
          <p:cNvPr id="13317" name="Rectangle 5"/>
          <p:cNvSpPr>
            <a:spLocks noChangeArrowheads="1"/>
          </p:cNvSpPr>
          <p:nvPr/>
        </p:nvSpPr>
        <p:spPr bwMode="auto">
          <a:xfrm>
            <a:off x="5486400" y="1246188"/>
            <a:ext cx="3581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200" b="1">
                <a:solidFill>
                  <a:srgbClr val="FFC000"/>
                </a:solidFill>
                <a:latin typeface="Candara" pitchFamily="34" charset="0"/>
              </a:rPr>
              <a:t>Freely available</a:t>
            </a:r>
          </a:p>
        </p:txBody>
      </p:sp>
      <p:sp>
        <p:nvSpPr>
          <p:cNvPr id="13318" name="Rectangle 5"/>
          <p:cNvSpPr>
            <a:spLocks noChangeArrowheads="1"/>
          </p:cNvSpPr>
          <p:nvPr/>
        </p:nvSpPr>
        <p:spPr bwMode="auto">
          <a:xfrm>
            <a:off x="5638800" y="3501008"/>
            <a:ext cx="3581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200" b="1" dirty="0">
                <a:solidFill>
                  <a:srgbClr val="FFC000"/>
                </a:solidFill>
                <a:latin typeface="Candara" pitchFamily="34" charset="0"/>
              </a:rPr>
              <a:t>Choose how to share</a:t>
            </a:r>
          </a:p>
        </p:txBody>
      </p:sp>
      <p:sp>
        <p:nvSpPr>
          <p:cNvPr id="13319" name="Rectangle 5"/>
          <p:cNvSpPr>
            <a:spLocks noChangeArrowheads="1"/>
          </p:cNvSpPr>
          <p:nvPr/>
        </p:nvSpPr>
        <p:spPr bwMode="auto">
          <a:xfrm>
            <a:off x="152400" y="2060848"/>
            <a:ext cx="358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000" b="1" dirty="0">
                <a:solidFill>
                  <a:srgbClr val="FFC000"/>
                </a:solidFill>
                <a:latin typeface="Candara" pitchFamily="34" charset="0"/>
              </a:rPr>
              <a:t>No </a:t>
            </a:r>
            <a:r>
              <a:rPr lang="en-GB" altLang="en-US" sz="2400" b="1" dirty="0">
                <a:solidFill>
                  <a:srgbClr val="FFC000"/>
                </a:solidFill>
                <a:latin typeface="Candara" pitchFamily="34" charset="0"/>
              </a:rPr>
              <a:t>royalties</a:t>
            </a:r>
            <a:endParaRPr lang="en-GB" altLang="en-US" sz="2000" b="1" dirty="0">
              <a:solidFill>
                <a:srgbClr val="FFC000"/>
              </a:solidFill>
              <a:latin typeface="Candara" pitchFamily="34" charset="0"/>
            </a:endParaRPr>
          </a:p>
        </p:txBody>
      </p:sp>
      <p:sp>
        <p:nvSpPr>
          <p:cNvPr id="4" name="Rectangle 3"/>
          <p:cNvSpPr/>
          <p:nvPr/>
        </p:nvSpPr>
        <p:spPr>
          <a:xfrm>
            <a:off x="-180528" y="2924944"/>
            <a:ext cx="5791200" cy="1938992"/>
          </a:xfrm>
          <a:prstGeom prst="rect">
            <a:avLst/>
          </a:prstGeom>
          <a:effectLst/>
        </p:spPr>
        <p:txBody>
          <a:bodyPr wrap="square">
            <a:spAutoFit/>
          </a:bodyPr>
          <a:lstStyle/>
          <a:p>
            <a:pPr marL="176213" eaLnBrk="0" hangingPunct="0">
              <a:spcBef>
                <a:spcPct val="20000"/>
              </a:spcBef>
              <a:spcAft>
                <a:spcPts val="600"/>
              </a:spcAft>
              <a:defRPr/>
            </a:pPr>
            <a:r>
              <a:rPr lang="en-GB" sz="2200" dirty="0"/>
              <a:t>Allows </a:t>
            </a:r>
            <a:r>
              <a:rPr lang="en-GB" sz="2200" dirty="0">
                <a:effectLst>
                  <a:outerShdw blurRad="38100" dist="38100" dir="2700000" algn="tl">
                    <a:srgbClr val="000000">
                      <a:alpha val="43137"/>
                    </a:srgbClr>
                  </a:outerShdw>
                </a:effectLst>
              </a:rPr>
              <a:t>contextualisation</a:t>
            </a:r>
            <a:r>
              <a:rPr lang="en-GB" sz="2200" dirty="0"/>
              <a:t> of existing quality </a:t>
            </a:r>
            <a:r>
              <a:rPr lang="en-GB" sz="2200" dirty="0" smtClean="0"/>
              <a:t>resources</a:t>
            </a:r>
            <a:endParaRPr lang="en-GB" sz="2200" dirty="0"/>
          </a:p>
          <a:p>
            <a:pPr marL="176213" eaLnBrk="0" hangingPunct="0">
              <a:spcBef>
                <a:spcPts val="600"/>
              </a:spcBef>
              <a:defRPr/>
            </a:pPr>
            <a:r>
              <a:rPr lang="en-GB" altLang="en-US" sz="2200" dirty="0"/>
              <a:t>Facilitates conversations </a:t>
            </a:r>
            <a:r>
              <a:rPr lang="en-GB" altLang="en-US" sz="2200" dirty="0">
                <a:effectLst>
                  <a:outerShdw blurRad="38100" dist="38100" dir="2700000" algn="tl">
                    <a:srgbClr val="000000">
                      <a:alpha val="43137"/>
                    </a:srgbClr>
                  </a:outerShdw>
                </a:effectLst>
              </a:rPr>
              <a:t>about institutional and national policy necessary</a:t>
            </a:r>
            <a:r>
              <a:rPr lang="en-GB" altLang="en-US" sz="2200" dirty="0"/>
              <a:t> to  support quality teaching, learning and </a:t>
            </a:r>
            <a:r>
              <a:rPr lang="en-GB" altLang="en-US" sz="2200" dirty="0" smtClean="0"/>
              <a:t>research</a:t>
            </a:r>
            <a:endParaRPr lang="en-GB" altLang="en-US" sz="2200" dirty="0"/>
          </a:p>
        </p:txBody>
      </p:sp>
      <p:sp>
        <p:nvSpPr>
          <p:cNvPr id="13321" name="Rectangle 11"/>
          <p:cNvSpPr>
            <a:spLocks noChangeArrowheads="1"/>
          </p:cNvSpPr>
          <p:nvPr/>
        </p:nvSpPr>
        <p:spPr bwMode="auto">
          <a:xfrm>
            <a:off x="1043608" y="5229200"/>
            <a:ext cx="6984776" cy="1540037"/>
          </a:xfrm>
          <a:prstGeom prst="rect">
            <a:avLst/>
          </a:prstGeom>
          <a:effectLst/>
          <a:scene3d>
            <a:camera prst="orthographicFront"/>
            <a:lightRig rig="threePt" dir="t"/>
          </a:scene3d>
          <a:sp3d>
            <a:bevelT w="101600" prst="riblet"/>
          </a:sp3d>
          <a:extLst/>
        </p:spPr>
        <p:txBody>
          <a:bodyPr wrap="square">
            <a:spAutoFit/>
          </a:bodyPr>
          <a:lstStyle/>
          <a:p>
            <a:pPr marL="176213" algn="ctr" eaLnBrk="0" hangingPunct="0">
              <a:lnSpc>
                <a:spcPct val="112000"/>
              </a:lnSpc>
              <a:spcBef>
                <a:spcPts val="0"/>
              </a:spcBef>
              <a:spcAft>
                <a:spcPts val="600"/>
              </a:spcAft>
              <a:defRPr/>
            </a:pPr>
            <a:r>
              <a:rPr lang="en-GB" sz="2800" b="1" dirty="0" smtClean="0"/>
              <a:t>OER show-cases </a:t>
            </a:r>
            <a:r>
              <a:rPr lang="en-GB" sz="2800" b="1" dirty="0"/>
              <a:t>African intellectual capital – </a:t>
            </a:r>
            <a:r>
              <a:rPr lang="en-GB" sz="2800" b="1" dirty="0">
                <a:effectLst>
                  <a:outerShdw blurRad="38100" dist="38100" dir="2700000" algn="tl">
                    <a:srgbClr val="000000">
                      <a:alpha val="43137"/>
                    </a:srgbClr>
                  </a:outerShdw>
                </a:effectLst>
              </a:rPr>
              <a:t>yes we can and yes we do generate knowledge!</a:t>
            </a:r>
          </a:p>
        </p:txBody>
      </p:sp>
    </p:spTree>
    <p:extLst>
      <p:ext uri="{BB962C8B-B14F-4D97-AF65-F5344CB8AC3E}">
        <p14:creationId xmlns:p14="http://schemas.microsoft.com/office/powerpoint/2010/main" val="53162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00" y="-99392"/>
            <a:ext cx="10729192"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28600" y="1828800"/>
            <a:ext cx="1924744" cy="1371600"/>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828600" y="3140968"/>
            <a:ext cx="934144" cy="1944216"/>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36512" y="3068960"/>
            <a:ext cx="762000" cy="937828"/>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 Placeholder 9"/>
          <p:cNvSpPr txBox="1">
            <a:spLocks/>
          </p:cNvSpPr>
          <p:nvPr/>
        </p:nvSpPr>
        <p:spPr bwMode="auto">
          <a:xfrm>
            <a:off x="-173360" y="1268760"/>
            <a:ext cx="5105400" cy="986482"/>
          </a:xfrm>
          <a:prstGeom prst="rect">
            <a:avLst/>
          </a:prstGeom>
          <a:noFill/>
          <a:ln w="9525">
            <a:noFill/>
            <a:miter lim="800000"/>
            <a:headEnd/>
            <a:tailEnd/>
          </a:ln>
        </p:spPr>
        <p:txBody>
          <a:bodyPr/>
          <a:lstStyle/>
          <a:p>
            <a:pPr marL="342900" indent="-342900" algn="ctr" eaLnBrk="0" hangingPunct="0">
              <a:spcBef>
                <a:spcPts val="0"/>
              </a:spcBef>
              <a:defRPr/>
            </a:pPr>
            <a:r>
              <a:rPr lang="en-GB" sz="2400" b="1" dirty="0">
                <a:solidFill>
                  <a:schemeClr val="bg1"/>
                </a:solidFill>
                <a:latin typeface="+mj-lt"/>
              </a:rPr>
              <a:t>African </a:t>
            </a:r>
            <a:r>
              <a:rPr lang="en-GB" sz="2400" b="1" dirty="0" smtClean="0">
                <a:solidFill>
                  <a:schemeClr val="bg1"/>
                </a:solidFill>
                <a:latin typeface="+mj-lt"/>
              </a:rPr>
              <a:t>Nobel Peace Laureates</a:t>
            </a:r>
          </a:p>
          <a:p>
            <a:pPr marL="342900" indent="-342900" algn="ctr" eaLnBrk="0" hangingPunct="0">
              <a:spcBef>
                <a:spcPts val="600"/>
              </a:spcBef>
              <a:defRPr/>
            </a:pPr>
            <a:r>
              <a:rPr lang="en-GB" sz="2400" b="1" dirty="0" smtClean="0">
                <a:solidFill>
                  <a:schemeClr val="bg1"/>
                </a:solidFill>
                <a:latin typeface="+mj-lt"/>
              </a:rPr>
              <a:t>Madiba </a:t>
            </a:r>
            <a:r>
              <a:rPr lang="en-GB" sz="2400" b="1" dirty="0">
                <a:solidFill>
                  <a:schemeClr val="bg1"/>
                </a:solidFill>
                <a:latin typeface="+mj-lt"/>
              </a:rPr>
              <a:t>with  Prof.  Wangari </a:t>
            </a:r>
            <a:r>
              <a:rPr lang="en-GB" sz="2400" b="1" dirty="0" smtClean="0">
                <a:solidFill>
                  <a:schemeClr val="bg1"/>
                </a:solidFill>
                <a:latin typeface="+mj-lt"/>
              </a:rPr>
              <a:t>Maathai</a:t>
            </a:r>
            <a:endParaRPr lang="en-GB" sz="2400" b="1" dirty="0">
              <a:solidFill>
                <a:schemeClr val="bg1"/>
              </a:solidFill>
              <a:latin typeface="+mj-lt"/>
            </a:endParaRPr>
          </a:p>
        </p:txBody>
      </p:sp>
    </p:spTree>
    <p:extLst>
      <p:ext uri="{BB962C8B-B14F-4D97-AF65-F5344CB8AC3E}">
        <p14:creationId xmlns:p14="http://schemas.microsoft.com/office/powerpoint/2010/main" val="21640453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4"/>
          <p:cNvGrpSpPr>
            <a:grpSpLocks/>
          </p:cNvGrpSpPr>
          <p:nvPr/>
        </p:nvGrpSpPr>
        <p:grpSpPr bwMode="auto">
          <a:xfrm>
            <a:off x="107504" y="116632"/>
            <a:ext cx="4000500" cy="4286250"/>
            <a:chOff x="642910" y="642918"/>
            <a:chExt cx="3633814" cy="3733824"/>
          </a:xfrm>
          <a:gradFill flip="none" rotWithShape="1">
            <a:gsLst>
              <a:gs pos="0">
                <a:srgbClr val="573301"/>
              </a:gs>
              <a:gs pos="50000">
                <a:schemeClr val="accent3">
                  <a:lumMod val="75000"/>
                </a:schemeClr>
              </a:gs>
              <a:gs pos="100000">
                <a:schemeClr val="accent1">
                  <a:tint val="23500"/>
                  <a:satMod val="160000"/>
                </a:schemeClr>
              </a:gs>
            </a:gsLst>
            <a:lin ang="10800000" scaled="1"/>
            <a:tileRect/>
          </a:gradFill>
          <a:effectLst>
            <a:outerShdw blurRad="76200" dist="12700" dir="2700000" sy="-23000" kx="-800400" algn="bl" rotWithShape="0">
              <a:prstClr val="black">
                <a:alpha val="20000"/>
              </a:prstClr>
            </a:outerShdw>
          </a:effectLst>
          <a:scene3d>
            <a:camera prst="perspectiveFront"/>
            <a:lightRig rig="sunset" dir="t"/>
          </a:scene3d>
        </p:grpSpPr>
        <p:sp>
          <p:nvSpPr>
            <p:cNvPr id="7" name="Oval 6"/>
            <p:cNvSpPr/>
            <p:nvPr/>
          </p:nvSpPr>
          <p:spPr>
            <a:xfrm>
              <a:off x="642910" y="642918"/>
              <a:ext cx="2143140" cy="2143140"/>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8" name="Oval 7"/>
            <p:cNvSpPr/>
            <p:nvPr/>
          </p:nvSpPr>
          <p:spPr>
            <a:xfrm>
              <a:off x="2428860" y="3500438"/>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9" name="Oval 8"/>
            <p:cNvSpPr/>
            <p:nvPr/>
          </p:nvSpPr>
          <p:spPr>
            <a:xfrm>
              <a:off x="2928926" y="2214554"/>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0" name="Oval 9"/>
            <p:cNvSpPr/>
            <p:nvPr/>
          </p:nvSpPr>
          <p:spPr>
            <a:xfrm>
              <a:off x="2428860" y="2786058"/>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1" name="Oval 10"/>
            <p:cNvSpPr/>
            <p:nvPr/>
          </p:nvSpPr>
          <p:spPr>
            <a:xfrm>
              <a:off x="3929058" y="1928802"/>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innerShdw blurRad="63500" dist="50800" dir="18900000">
                <a:prstClr val="black">
                  <a:alpha val="50000"/>
                </a:prstClr>
              </a:innerShdw>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58320"/>
                </a:solidFill>
              </a:endParaRPr>
            </a:p>
          </p:txBody>
        </p:sp>
        <p:sp>
          <p:nvSpPr>
            <p:cNvPr id="12" name="Oval 11"/>
            <p:cNvSpPr/>
            <p:nvPr/>
          </p:nvSpPr>
          <p:spPr>
            <a:xfrm>
              <a:off x="314324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3" name="Oval 12"/>
            <p:cNvSpPr/>
            <p:nvPr/>
          </p:nvSpPr>
          <p:spPr>
            <a:xfrm>
              <a:off x="2786050" y="107154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4" name="Oval 13"/>
            <p:cNvSpPr/>
            <p:nvPr/>
          </p:nvSpPr>
          <p:spPr>
            <a:xfrm>
              <a:off x="207167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5" name="Oval 14"/>
            <p:cNvSpPr/>
            <p:nvPr/>
          </p:nvSpPr>
          <p:spPr>
            <a:xfrm>
              <a:off x="2928926" y="1643050"/>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grpSp>
      <p:sp>
        <p:nvSpPr>
          <p:cNvPr id="2" name="Title 1"/>
          <p:cNvSpPr>
            <a:spLocks noGrp="1"/>
          </p:cNvSpPr>
          <p:nvPr>
            <p:ph type="ctrTitle"/>
          </p:nvPr>
        </p:nvSpPr>
        <p:spPr>
          <a:xfrm>
            <a:off x="990600" y="2743200"/>
            <a:ext cx="7772400" cy="1470025"/>
          </a:xfrm>
        </p:spPr>
        <p:txBody>
          <a:bodyPr/>
          <a:lstStyle/>
          <a:p>
            <a:pPr eaLnBrk="1" hangingPunct="1">
              <a:defRPr/>
            </a:pPr>
            <a:r>
              <a:rPr lang="en-GB" dirty="0" smtClean="0"/>
              <a:t>Thank you</a:t>
            </a:r>
            <a:endParaRPr lang="en-GB" dirty="0"/>
          </a:p>
        </p:txBody>
      </p:sp>
      <p:sp>
        <p:nvSpPr>
          <p:cNvPr id="30723" name="Subtitle 2"/>
          <p:cNvSpPr>
            <a:spLocks noGrp="1"/>
          </p:cNvSpPr>
          <p:nvPr>
            <p:ph type="subTitle" idx="1"/>
          </p:nvPr>
        </p:nvSpPr>
        <p:spPr>
          <a:xfrm>
            <a:off x="4572000" y="4495800"/>
            <a:ext cx="4143375" cy="1752600"/>
          </a:xfrm>
        </p:spPr>
        <p:txBody>
          <a:bodyPr/>
          <a:lstStyle/>
          <a:p>
            <a:pPr eaLnBrk="1" hangingPunct="1"/>
            <a:r>
              <a:rPr lang="en-GB" sz="2400" b="1" dirty="0" smtClean="0">
                <a:solidFill>
                  <a:schemeClr val="accent6">
                    <a:lumMod val="50000"/>
                  </a:schemeClr>
                </a:solidFill>
              </a:rPr>
              <a:t>Catherine Ngugi</a:t>
            </a:r>
          </a:p>
          <a:p>
            <a:pPr eaLnBrk="1" hangingPunct="1"/>
            <a:r>
              <a:rPr lang="en-GB" sz="2200" i="1" dirty="0" smtClean="0">
                <a:solidFill>
                  <a:srgbClr val="34411B"/>
                </a:solidFill>
              </a:rPr>
              <a:t>OER Africa </a:t>
            </a:r>
            <a:r>
              <a:rPr lang="en-GB" sz="2200" dirty="0" smtClean="0">
                <a:solidFill>
                  <a:srgbClr val="34411B"/>
                </a:solidFill>
              </a:rPr>
              <a:t>Project Director</a:t>
            </a:r>
          </a:p>
          <a:p>
            <a:pPr eaLnBrk="1" hangingPunct="1"/>
            <a:r>
              <a:rPr lang="en-GB" sz="2000" dirty="0" smtClean="0">
                <a:solidFill>
                  <a:srgbClr val="3333FF"/>
                </a:solidFill>
                <a:hlinkClick r:id="rId3"/>
              </a:rPr>
              <a:t>catherine.ngugi@oerafrica.org</a:t>
            </a:r>
            <a:endParaRPr lang="en-GB" dirty="0" smtClean="0">
              <a:solidFill>
                <a:srgbClr val="3333FF"/>
              </a:solidFill>
            </a:endParaRPr>
          </a:p>
        </p:txBody>
      </p:sp>
      <p:pic>
        <p:nvPicPr>
          <p:cNvPr id="30724" name="Picture 2">
            <a:hlinkClick r:id="rId4"/>
          </p:cNvPr>
          <p:cNvPicPr>
            <a:picLocks noChangeAspect="1" noChangeArrowheads="1"/>
          </p:cNvPicPr>
          <p:nvPr/>
        </p:nvPicPr>
        <p:blipFill>
          <a:blip r:embed="rId5" cstate="print"/>
          <a:srcRect/>
          <a:stretch>
            <a:fillRect/>
          </a:stretch>
        </p:blipFill>
        <p:spPr bwMode="auto">
          <a:xfrm>
            <a:off x="3733800" y="1524000"/>
            <a:ext cx="1676400" cy="5476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725" name="TextBox 6"/>
          <p:cNvSpPr txBox="1">
            <a:spLocks noChangeArrowheads="1"/>
          </p:cNvSpPr>
          <p:nvPr/>
        </p:nvSpPr>
        <p:spPr bwMode="auto">
          <a:xfrm>
            <a:off x="611560" y="548680"/>
            <a:ext cx="8153400" cy="1570038"/>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573201"/>
                </a:solidFill>
              </a:rPr>
              <a:t>This work is licensed under a </a:t>
            </a:r>
            <a:r>
              <a:rPr lang="en-US" sz="2400" dirty="0">
                <a:solidFill>
                  <a:srgbClr val="1B346B"/>
                </a:solidFill>
              </a:rPr>
              <a:t/>
            </a:r>
            <a:br>
              <a:rPr lang="en-US" sz="2400" dirty="0">
                <a:solidFill>
                  <a:srgbClr val="1B346B"/>
                </a:solidFill>
              </a:rPr>
            </a:br>
            <a:r>
              <a:rPr lang="en-US" sz="2400" dirty="0">
                <a:solidFill>
                  <a:srgbClr val="1B346B"/>
                </a:solidFill>
                <a:hlinkClick r:id="rId4"/>
              </a:rPr>
              <a:t>Creative Commons Attribution </a:t>
            </a:r>
            <a:r>
              <a:rPr lang="en-US" sz="2400" dirty="0" smtClean="0">
                <a:solidFill>
                  <a:srgbClr val="1B346B"/>
                </a:solidFill>
                <a:hlinkClick r:id="rId4"/>
              </a:rPr>
              <a:t>4.0</a:t>
            </a:r>
            <a:r>
              <a:rPr lang="en-US" sz="2400" dirty="0">
                <a:solidFill>
                  <a:srgbClr val="1B346B"/>
                </a:solidFill>
                <a:hlinkClick r:id="rId4"/>
              </a:rPr>
              <a:t> </a:t>
            </a:r>
            <a:r>
              <a:rPr lang="en-US" sz="2400" dirty="0" smtClean="0">
                <a:solidFill>
                  <a:srgbClr val="1B346B"/>
                </a:solidFill>
                <a:hlinkClick r:id="rId4"/>
              </a:rPr>
              <a:t>License</a:t>
            </a:r>
            <a:endParaRPr lang="en-US" sz="2400" dirty="0">
              <a:solidFill>
                <a:srgbClr val="1B346B"/>
              </a:solidFill>
            </a:endParaRPr>
          </a:p>
          <a:p>
            <a:pPr algn="ctr" fontAlgn="base">
              <a:spcBef>
                <a:spcPct val="0"/>
              </a:spcBef>
              <a:spcAft>
                <a:spcPct val="0"/>
              </a:spcAft>
            </a:pPr>
            <a:endParaRPr lang="en-US" sz="2400" dirty="0">
              <a:solidFill>
                <a:srgbClr val="1B346B"/>
              </a:solidFill>
            </a:endParaRPr>
          </a:p>
          <a:p>
            <a:pPr algn="ctr" fontAlgn="base">
              <a:spcBef>
                <a:spcPct val="0"/>
              </a:spcBef>
              <a:spcAft>
                <a:spcPct val="0"/>
              </a:spcAft>
            </a:pPr>
            <a:endParaRPr lang="en-US" sz="2400" dirty="0">
              <a:solidFill>
                <a:srgbClr val="1B346B"/>
              </a:solidFill>
            </a:endParaRPr>
          </a:p>
        </p:txBody>
      </p:sp>
    </p:spTree>
    <p:extLst>
      <p:ext uri="{BB962C8B-B14F-4D97-AF65-F5344CB8AC3E}">
        <p14:creationId xmlns:p14="http://schemas.microsoft.com/office/powerpoint/2010/main" val="391900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457200" y="1851025"/>
            <a:ext cx="8229600" cy="4625975"/>
          </a:xfrm>
        </p:spPr>
        <p:txBody>
          <a:bodyPr>
            <a:noAutofit/>
          </a:bodyPr>
          <a:lstStyle/>
          <a:p>
            <a:pPr marL="0" indent="0">
              <a:spcBef>
                <a:spcPts val="575"/>
              </a:spcBef>
              <a:spcAft>
                <a:spcPts val="600"/>
              </a:spcAft>
              <a:buNone/>
            </a:pPr>
            <a:r>
              <a:rPr lang="en-GB" sz="2800" dirty="0"/>
              <a:t>Open Educational Resources (OERs) are any type of educational materials that are in the public domain or introduced with an open license. </a:t>
            </a:r>
            <a:endParaRPr lang="en-GB" sz="2800" dirty="0" smtClean="0"/>
          </a:p>
          <a:p>
            <a:pPr marL="0" indent="0">
              <a:spcBef>
                <a:spcPts val="575"/>
              </a:spcBef>
              <a:spcAft>
                <a:spcPts val="600"/>
              </a:spcAft>
              <a:buNone/>
            </a:pPr>
            <a:r>
              <a:rPr lang="en-GB" sz="2800" dirty="0" smtClean="0"/>
              <a:t>The </a:t>
            </a:r>
            <a:r>
              <a:rPr lang="en-GB" sz="2800" dirty="0"/>
              <a:t>nature of these open materials means that anyone can legally and freely copy, use, adapt and re-share them. </a:t>
            </a:r>
            <a:endParaRPr lang="en-GB" sz="2800" dirty="0" smtClean="0"/>
          </a:p>
          <a:p>
            <a:pPr marL="0" indent="0">
              <a:spcBef>
                <a:spcPts val="575"/>
              </a:spcBef>
              <a:spcAft>
                <a:spcPts val="600"/>
              </a:spcAft>
              <a:buNone/>
            </a:pPr>
            <a:r>
              <a:rPr lang="en-GB" sz="2800" dirty="0" smtClean="0"/>
              <a:t>OERs </a:t>
            </a:r>
            <a:r>
              <a:rPr lang="en-GB" sz="2800" dirty="0"/>
              <a:t>range from textbooks to curricula, syllabi, lecture notes, assignments, tests, projects, audio, video and animation</a:t>
            </a:r>
            <a:r>
              <a:rPr lang="en-GB" sz="2800" dirty="0" smtClean="0"/>
              <a:t>.</a:t>
            </a:r>
          </a:p>
          <a:p>
            <a:pPr marL="0" indent="0" algn="r">
              <a:spcBef>
                <a:spcPts val="575"/>
              </a:spcBef>
              <a:spcAft>
                <a:spcPts val="600"/>
              </a:spcAft>
              <a:buNone/>
            </a:pPr>
            <a:r>
              <a:rPr lang="en-GB" sz="2600" dirty="0" smtClean="0"/>
              <a:t>UNESCO</a:t>
            </a:r>
          </a:p>
        </p:txBody>
      </p:sp>
      <p:sp>
        <p:nvSpPr>
          <p:cNvPr id="2" name="Title 1"/>
          <p:cNvSpPr>
            <a:spLocks noGrp="1"/>
          </p:cNvSpPr>
          <p:nvPr>
            <p:ph type="title"/>
          </p:nvPr>
        </p:nvSpPr>
        <p:spPr>
          <a:xfrm>
            <a:off x="457200" y="341784"/>
            <a:ext cx="8229600" cy="1143000"/>
          </a:xfrm>
        </p:spPr>
        <p:txBody>
          <a:bodyPr>
            <a:normAutofit/>
          </a:bodyPr>
          <a:lstStyle/>
          <a:p>
            <a:pPr eaLnBrk="1" hangingPunct="1">
              <a:defRPr/>
            </a:pPr>
            <a:r>
              <a:rPr lang="en-GB" dirty="0" smtClean="0"/>
              <a:t>OER Definition</a:t>
            </a:r>
            <a:endParaRPr lang="en-GB" i="1" dirty="0"/>
          </a:p>
        </p:txBody>
      </p:sp>
    </p:spTree>
    <p:extLst>
      <p:ext uri="{BB962C8B-B14F-4D97-AF65-F5344CB8AC3E}">
        <p14:creationId xmlns:p14="http://schemas.microsoft.com/office/powerpoint/2010/main" val="362190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rightview.net.cn/wp-content/uploads/2011/05/global-connec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760" y="-1251520"/>
            <a:ext cx="9144000" cy="494347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76200" y="2942456"/>
            <a:ext cx="8240216" cy="3366864"/>
          </a:xfrm>
        </p:spPr>
        <p:txBody>
          <a:bodyPr>
            <a:noAutofit/>
          </a:bodyPr>
          <a:lstStyle/>
          <a:p>
            <a:pPr marL="0" indent="0">
              <a:buNone/>
            </a:pPr>
            <a:r>
              <a:rPr lang="en-GB" sz="3000" dirty="0"/>
              <a:t>… undergraduate education is no</a:t>
            </a:r>
            <a:r>
              <a:rPr lang="en-GB" sz="3000" dirty="0">
                <a:solidFill>
                  <a:schemeClr val="bg1"/>
                </a:solidFill>
              </a:rPr>
              <a:t>t just about </a:t>
            </a:r>
            <a:r>
              <a:rPr lang="en-GB" sz="3000" b="1" dirty="0"/>
              <a:t>discipline specific knowledge</a:t>
            </a:r>
            <a:r>
              <a:rPr lang="en-GB" sz="3000" dirty="0"/>
              <a:t> or cognitive </a:t>
            </a:r>
            <a:r>
              <a:rPr lang="en-GB" sz="3000" dirty="0">
                <a:solidFill>
                  <a:schemeClr val="bg1"/>
                </a:solidFill>
              </a:rPr>
              <a:t>skills; </a:t>
            </a:r>
            <a:endParaRPr lang="en-GB" sz="3000" dirty="0" smtClean="0">
              <a:solidFill>
                <a:schemeClr val="bg1"/>
              </a:solidFill>
            </a:endParaRPr>
          </a:p>
          <a:p>
            <a:pPr marL="0" indent="0">
              <a:buNone/>
            </a:pPr>
            <a:r>
              <a:rPr lang="en-GB" sz="3000" dirty="0" smtClean="0"/>
              <a:t>instead</a:t>
            </a:r>
            <a:r>
              <a:rPr lang="en-GB" sz="3000" dirty="0"/>
              <a:t>, </a:t>
            </a:r>
            <a:r>
              <a:rPr lang="en-GB" sz="3000" dirty="0">
                <a:effectLst>
                  <a:outerShdw blurRad="38100" dist="38100" dir="2700000" algn="tl">
                    <a:srgbClr val="000000">
                      <a:alpha val="43137"/>
                    </a:srgbClr>
                  </a:outerShdw>
                </a:effectLst>
              </a:rPr>
              <a:t>dispositions</a:t>
            </a:r>
            <a:r>
              <a:rPr lang="en-GB" sz="3000" dirty="0"/>
              <a:t> and </a:t>
            </a:r>
            <a:r>
              <a:rPr lang="en-GB" sz="3000" dirty="0">
                <a:effectLst>
                  <a:outerShdw blurRad="38100" dist="38100" dir="2700000" algn="tl">
                    <a:srgbClr val="000000">
                      <a:alpha val="43137"/>
                    </a:srgbClr>
                  </a:outerShdw>
                </a:effectLst>
              </a:rPr>
              <a:t>cognitive skills </a:t>
            </a:r>
            <a:r>
              <a:rPr lang="en-GB" sz="3000" dirty="0"/>
              <a:t>that enable graduates to be effective citizens are also valued outcomes for students completing a bachelor’s degree. </a:t>
            </a:r>
            <a:endParaRPr lang="en-GB" sz="3000" dirty="0" smtClean="0"/>
          </a:p>
          <a:p>
            <a:pPr marL="0" indent="0" algn="r">
              <a:buNone/>
            </a:pPr>
            <a:r>
              <a:rPr lang="en-GB" sz="2600" dirty="0"/>
              <a:t>Chan et al (2013) </a:t>
            </a:r>
            <a:endParaRPr lang="en-GB" sz="2600" dirty="0" smtClean="0"/>
          </a:p>
        </p:txBody>
      </p:sp>
    </p:spTree>
    <p:extLst>
      <p:ext uri="{BB962C8B-B14F-4D97-AF65-F5344CB8AC3E}">
        <p14:creationId xmlns:p14="http://schemas.microsoft.com/office/powerpoint/2010/main" val="3976803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p.vcu.edu/medcgsa/wp-content/uploads/sites/2847/2013/05/graduation-cap-and-diplo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9390" y="2224063"/>
            <a:ext cx="3005138" cy="30051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676400"/>
            <a:ext cx="8229600" cy="3962400"/>
          </a:xfrm>
        </p:spPr>
        <p:txBody>
          <a:bodyPr>
            <a:noAutofit/>
          </a:bodyPr>
          <a:lstStyle/>
          <a:p>
            <a:r>
              <a:rPr lang="en-GB" sz="2400" dirty="0" smtClean="0"/>
              <a:t>Changing student </a:t>
            </a:r>
            <a:r>
              <a:rPr lang="en-GB" sz="2400" dirty="0"/>
              <a:t>profiles</a:t>
            </a:r>
          </a:p>
          <a:p>
            <a:pPr lvl="1"/>
            <a:r>
              <a:rPr lang="en-GB" sz="2000" dirty="0" smtClean="0"/>
              <a:t>Continuing students, mature students, part-time, professional…</a:t>
            </a:r>
            <a:endParaRPr lang="en-GB" sz="1800" dirty="0"/>
          </a:p>
          <a:p>
            <a:pPr lvl="1"/>
            <a:endParaRPr lang="en-GB" sz="2000" dirty="0" smtClean="0"/>
          </a:p>
          <a:p>
            <a:r>
              <a:rPr lang="en-GB" sz="2400" dirty="0" smtClean="0"/>
              <a:t>New demands from learners</a:t>
            </a:r>
          </a:p>
          <a:p>
            <a:pPr lvl="1"/>
            <a:r>
              <a:rPr lang="en-GB" sz="2000" dirty="0" smtClean="0"/>
              <a:t>Ubiquitous access (</a:t>
            </a:r>
            <a:r>
              <a:rPr lang="en-GB" sz="1800" dirty="0" smtClean="0"/>
              <a:t>VLEs, VLs, Open Access Journals, </a:t>
            </a:r>
            <a:r>
              <a:rPr lang="en-GB" sz="1800" dirty="0" smtClean="0">
                <a:solidFill>
                  <a:schemeClr val="bg1"/>
                </a:solidFill>
              </a:rPr>
              <a:t>etc.)</a:t>
            </a:r>
          </a:p>
          <a:p>
            <a:pPr lvl="1"/>
            <a:endParaRPr lang="en-GB" sz="1800" dirty="0" smtClean="0"/>
          </a:p>
          <a:p>
            <a:r>
              <a:rPr lang="en-GB" sz="2400" dirty="0" smtClean="0"/>
              <a:t>New pressures on HE </a:t>
            </a:r>
            <a:r>
              <a:rPr lang="en-GB" sz="2400" dirty="0"/>
              <a:t>systems</a:t>
            </a:r>
          </a:p>
          <a:p>
            <a:pPr lvl="1"/>
            <a:r>
              <a:rPr lang="en-GB" sz="2000" dirty="0" smtClean="0"/>
              <a:t>Delivery: face to face, distance,  blended mode</a:t>
            </a:r>
          </a:p>
          <a:p>
            <a:pPr lvl="1"/>
            <a:r>
              <a:rPr lang="en-GB" sz="2000" dirty="0" smtClean="0"/>
              <a:t>Content: relevant, interactive, appropriate</a:t>
            </a:r>
            <a:endParaRPr lang="en-GB" sz="1800" dirty="0"/>
          </a:p>
          <a:p>
            <a:pPr lvl="1"/>
            <a:endParaRPr lang="en-GB" sz="1800" dirty="0"/>
          </a:p>
          <a:p>
            <a:r>
              <a:rPr lang="en-GB" sz="2400" dirty="0"/>
              <a:t>New pressures on </a:t>
            </a:r>
            <a:r>
              <a:rPr lang="en-GB" sz="2400" dirty="0" smtClean="0"/>
              <a:t>governments</a:t>
            </a:r>
            <a:endParaRPr lang="en-GB" sz="2400" dirty="0"/>
          </a:p>
          <a:p>
            <a:pPr lvl="1"/>
            <a:r>
              <a:rPr lang="en-GB" sz="2000" dirty="0" smtClean="0"/>
              <a:t>Funding, connectivity, reliable power</a:t>
            </a:r>
            <a:endParaRPr lang="en-GB" sz="2000" dirty="0"/>
          </a:p>
          <a:p>
            <a:pPr lvl="1"/>
            <a:endParaRPr lang="en-GB" dirty="0"/>
          </a:p>
        </p:txBody>
      </p:sp>
      <p:sp>
        <p:nvSpPr>
          <p:cNvPr id="4" name="AutoShape 2" descr="data:image/jpeg;base64,/9j/4AAQSkZJRgABAQAAAQABAAD/2wCEAAkGBxQSEBQUEhQUFBQWFhcUFRQWFhQUGBQXFBQWFhUVFBQYHCggGBolHBUUITEhJSktLi4uFyAzODMsNygtLisBCgoKDg0OGhAQGCwkHyQsLC0sLCwsLCwsLCwsLCwvLCwsLCwsLCwsLCwsLCwsLCwsLCwsLCwsLCwsLCwsLCwsLP/AABEIAOEA4QMBEQACEQEDEQH/xAAcAAEAAQUBAQAAAAAAAAAAAAAABwECAwQGBQj/xABCEAABAwIDBQQGBwYGAwEAAAABAAIDBBEFITEGEkFRYQcTInEUMlKBkaEjQmKxwdHwJENygpKiM1Njc7PCstLho//EABsBAQEAAwEBAQAAAAAAAAAAAAABAgMEBQYH/8QAMREBAAICAAQDBgUFAQEAAAAAAAECAxEEEiExBUFREyJhcYHRMpGhseEUQlLB8HIj/9oADAMBAAIRAxEAPwCbkBAQEBAQEBAQEBAQEGGqqmRN3pHsjb7T3NaPiSrEbHP1u3+HRa1Ubuke9L/4AhXllNt/AdpqWtB9Gma8t9ZubXDqWOANuuikxMK9dQEBAQEBAQEBAQEBAQEBAQEBAQEBAQefX47TQf41RDH0fIxp+BN1dSm3N13ajh0d7SvlI4RxvN/JzgB81eU25XFO2d2YpqYDk6Z5P9jLf+SvLA5DE+0TEJ73qDGPZiAjA8nDxfNXoOZqah0jt6Rznu9p7i4/E5oMW8orJT1Lo3NexzmPabtc0lpB5gjMKok3ZHtckZaOuaZW6CZgAeP42aPHUWPQqTESJcwzE4qmMSQSNkYfrNN8+II1BHI5rGY0rbUBAQEBAQEBAQEBAQEBAQWTStYLucGjm4gD4lBzeJ9oGHwGzqlr3ezEHS+67AWj3lZcspty+I9skIv3FPI/kZHNjHwbvFXlHJ4r2rV8txGY4B/psDne90l/kArqBymIbQVU3+LUTP6Okfb+m9kHmhAuoF0C6Cl0FqCiordQengmOT0km/Tyujdle2bXW4PacnDzVEy7H9qcNRux1dqeY2Ad+6eejj6h6Oy6rGa+htIYKxUQEBAQEBAQEBBiqalkbS6R7WNGrnODQPMlBzOK9ouHwA3qGyu9mEd6T03h4R7yFlyym3HYn2z8Kel/mmf/ANGf+yvLB1cpiPaXiMv74RDlExrP7jd3zV1A5etr5ZjeWR8h5yOc8/FxKbGvdBXfQU3kFpKC26grdBbdAugXQVugoUC6CoQXgoOs2T2/qqGzQ7vYR+5kJs3/AG36s8sx0Vnr3E1bJ7ZU2IN+iduygeKF9g9vMgaOb1HvtosJjRt0SiiAgICAgICCLe3HA5JI4qphLo4QWSMzIaHOFpQPPI9N3ksqz5Ihm6yFEBAQUugXUC6ChKCiChKACOJQUMoHJRVonBNgqi9AugogqguRC6DJTzuY8PY5zXNN2uaS1zTzDhmCqqWtiu1nSLEPIVLR/wArAP7m+8cVJjYlmnnbIxr2OD2OF2uaQQ4HQgjULBWRAQEBAQEFk0TXtLXAOa4FrmkXBBFiCOIIQfOPaFsm7DqotaHGnku6F5zsOMRPtN+YIPNZxO0ctdUEC6Cl1AQUQUQEAoNaojv5qKxtp/FYkoMppt1+WnBBnCIqqKXQEC6Agq0oLrojoNltsKqgd9A+8ZN3Qv8AFG7mbatPUW96KmnZHtGpa3dY49xOcu6eRZx/05Mg7yyPRSa+ht2SxUQEBAQEHj7WbPx19K+CTK/iY/jHIPVePxHEEjirE6HzNieHyU8z4Zm7skbi1w+YIPFpBBB4ghZI1UFCgICCiCiBdBQoLVFVtofcfzVFxzGeo+Y5oCiFlRRFERVAQVQLoLgUFVRIGxvajPS7sdSDUQDIEn6WMfZcfXHR3x4KTGxNOBY7BWRCSnkbI3iBk5h9l7dWnoVjMaNvRUUQEBAQR32u7G+lQmqgb+0Qt8QAN5om5lthq5uZHPMcRaxKIGusgKBdAKCiAgFQWlBRFXxHO3A5IF90+WX5KgRmoKICBdUFAVQUBUXXQV3lRaZc7DU8OPwQdz2WYPXHEIZYo5ooWu+mkc10bHRgElnitv30AF7E3ytdSZjQ+hVgogICAgIIF7XtkPRJ/SYW2p5neJoGUUpzIy0a6xI63HILKJRHhCoogEIBQUQFAVVQhQEFZfW6WVF7M2+WRRFiiiAgIBCC0uQbmEYVUVTt2lhkmIyJY0loP2n+q33lB3eDdjdbKL1EsNMD9XOd/wDM1pDR7nFTY7bCOx2hisZjLUOGfiduM/ojtl0JKbHbYXgtPTC1PBFCDr3cbWX8yBn71BvICAgICAgINHG8KjqqeSCZocyRpByvY/Vc3k4GxB5hB8x7SYDLQ1L6eYeJubXgENkYfVe2/A8uBBHBZo8zggpdBRQEABBdZFUKCxBeB4T0/X4oKMNiP1mqLpBlcKC26ChKDNQU0k8rYoI3SyOyaxouTYXPlkCblBIeCdjVXLY1UsdM3i1v00luWVmtPW58lNiQsE7LMOp7F0PpD/bqD3n/AOeTB/SoOyhiaxoaxoa0ZBrQGgDkAMggvQEBAQEBAQEBAQEHHdp2yIr6W8Y/aYQXwn2h9eI9HWFuRA6qxI+cnDW4IIyIORBGoI1BCyQCgIKKgFFVugFBaUF0Qubc0GQAIMbpwB9/4/rqg1JJ88kGLeUEg9isF8WhPJkrvId2R/2CD6NUBBye13aBS0DbOd3sv1YoyCT/ABO0aFjNohuw4L5e3b1Q7jnaniFQ47kno7ODIhnbq85k/DyWi2SXp4uBxx36uo7L9vKl8xhqZDM0tJaX23ri12h3HK5z5JTLbfU43gaVxe0xxrXf7pkjeHAEaHNdETt4y5UEBAQEBAQEBBCXbTsj3Uvp0Lfo5CGzgfUkPqyWtkHaE+1b2llAiwoKgIBCIIogXQY3SgIMD6vkgtdUFBjLkANUXTPCyyCW+wTCy6pnqSPBHH3IPAvkLXEDqGsH9YREnY5thTUxLS7vJB+7YQbH7btG+WvRYTaIXSP9oduZJGOc525GB/hsyvyDnauJ05dFqtkmW3Hhm9orCIqud0z3SPNy43/IDoFqm2nv4sMRWIjsxgLDboirdwqudDMyVnrMcHD3HQ9FYtpsiOaJrbtPR9TYRJdmWmRH8wuurHPTT5C0anTeWxiICAgICAgICDBiFEyeJ8UrQ+ORpY9p4tcLEdPNB8x7Y7OvoKt8D7lvrxPP7yNxO6fMWIPUHhZZI8RFUQWOkAQYZKpBrSVBKDCXEoAQZEFQorMx1gm1UMqM60mXUYZt1Ux08dI0thgbfe7lpY+QuNy+R97uPlYH4LC0t1eHmXsso3WBGhFwRoQdCuWbsIp108fG3Eu7vgLX/idp8AfmsYl7fh3Cbibz59I+rz+6HDyWuXtxir5MraZSIs3xw8TDf2ewZ1TUMiGhN3u9lgPid+uJCtYm09XJxeSvDYpvP0+fk+k8Kjsy9rA6DoNF3446PhpnbdWaCAgICAgICAgIOC7ZsCFRhzpg28tN9K08e7uBMPLd8VvsBWB87yVFlRZZx1yQa8rSgwWQLIFlBcEF4RVwRXpYVhPfNLi7dANuFtAePmtV78rOkb7Q9CHZTe9WogPIOcG/mtVs0+j0cWHJHW2O2vkyVuzssDd5zA5mXjY5r25m2dtFq9pt6OC+O08sRO/R0WB7QxR04ila8kHwFoabN9l13DQ3WFurZxXhk5ckXxajcdYn1/Jz1ZLvyucL5uc4A65nL8E3ro9TFj9nWtIjt+7V70DJYaZe1ivR7GC4PUVbwyCNz+BOjW/xO0Gq31iZYcRx2PBXd7a/f8k37F7Fx0UXjs+V1i88L8AOYC6KY4ju+P47jr8Vfc9IjtH/AHm6xbXCICAgICAgICAgIKOaCCCLg5EHMEHgUHPnYXDb39BpgbFuUTBk7XIDXrqEEXbd9lUkG9LRB00Oph1ljH2f8xv93nqstiKpWa/P3aj70Gq9qgxkKi26D1I9n6k2vE5l8wHgsJHMNPit1tbqsJtEd1Y8Sw59O/cfruh3udf8kraLRuDTUWStuiaTcLnzzp7HhdZtuIerA0hcU3l9PhxzVsNiB6eSRO/J1exrbrK2alJHhPxWzkasvDzNdVnqo4HdyycBp1H3rGO7GYmKbiNWiP1SZ2f7D09VTxVL2F29cnf9UFri0hrB62Y4/wDxb6Y+bq+W8R8Qy+1msdO3b4xtLFBQRwsDI2hoGWQA+77l1VrEdnjWtNp3M7lsqsRAQEBAQEBAQEBAQEBAQcjth2eUmIXe5vcz/wCfGACf9xukg88+RCuxHbOwmYvs6siDPaETy4/yl4A+KbHss7K8KowDVyTVD7ZRl27vfwxxWdbzdZY2tFe6tiGnt4aGmioWab7GN79w6y2u33Z9Vz2zTPZYhtYfs21uZF3E3LjmSTqSTmStXWWSOu2bDhFPTvA9eN7L9Y3tcPlIujB2mGMo5W8bmFT7r89CM1ozx0e14LnjFlnfaXQNjDhdua4px83Wr7KJrMbgBtrksMfSdSzmYiNzK01TdAb+Wa6JtDT/AFGPeonbXMoJda+QzWu3eJhz+1reba8k/wDZpjtJLRxQU7i10TAHRPsH31c/LJwLiTcc87LuxWrMah8Xx3DZqWnJeOk+cdvk7FbHAICAgICAgICAgICAgICAgIOax7H3MkMbMrZOdxuRezeA/Wi87iONnHfliOzdTFzRtp4VDFMSRm/V29m7zudVMOaubrE9UtSa93sx0QHBb+Vhte6BNCNu2zD9/DxJxhla73P+jI/uafcs8U6sIJK6hvbPWNSxrtHXb8iR8wtOePcl1cHflyx8Xv1MXcyZHK+XRcHXvD6/g80xGp7NOtc5xuVebc7llxFbzPVhicG5uNllEbaaXrind5XU7rxzO/WeSzinr5Jiybw5r+rFQ18sbg6Nxa4G4c3Ig8wRmE1rrDlx57zHJ3ifKYhNfZTtzUVUppqsh7iwuiksGuJb6zHWyd4cwbX8JvdbsWSZnUvM8Q8P9lj9rWuo31Sit7xhAQEBAQEBAQEBAQEBAQUe24IPEW+KSODxWhMchB+PPqvA4nHNLzEuvHPRqRNexwezIjQ/rULkiL0tzU7ts6mNS7PDqwSxhwyOjhyPFe7hyxlpzOK9eWdM7itko5HtGhD8OqRzif8AFrd4fMBSs6tEq+aHLrRnwgH0iINBLjIwADMkucAAOpvb3rHJ1rMNuGYrkrM+qe9lOzDecJ8Qs46tpgcm/wC84esfsjLmTotGPDru7+I8SmY5MXSPX7ejlu1meigkNNRwRtl1nlFzucRFGCbNPMgC2nO2OSKROoh0cJfib05r3nXlG0ZbpJWO23lmZbzhuwEe04D4Z/gpW29vRvX2XCa/ymGCALC0tOCHvYFjD6aeOZmsbg4DmOLT0IuPesYy2rL0slYzYrYrdph9LYRiUdTBHNEbse245jm09Qbg+S9GsxMbh8Jmw2w3nHfvDcVahAQEBAQEBAQEBAQEBAQedi9CJAHWzb9y5eJwxeObzhnS2nkPoVwTibeZdQMMb+hyP4FZYfct8JL9Ybs09l2TLXEOS26rh6FOCdWEfHL8VhvrDbFHzhfJd7SrA5zXBzSQ5pDmkcC03BHvsiPoLaHtaiFHH6Nd1TLE1xy8NO5zRvb19Xg3sBllc8jpyZYr0ju7uD4G2aYtb8P7oXlJeSXEkkkkkkkk5kknUri2+kjH01ELooVjNm7FgjbaxjDpWRQSOYRFKHmN3Bxa7dcPdYfFbKRMU36tHG5a3yRirP4e/wBWlCxY2lnhxtprVpmXfSru+zTbH0KXupj+zSHM/wCU85b4+ydCPI8M+jBm5J1PZ5nivhv9RTnpHvx+senz9E6tcCLjMHMEcV6D41VAQEBAQEBAQEBAQEBAQEGpLT2PRc18ep6MolgfAFpmjLbnMTqiJDG0Fzr2AAJJ8gE69odFKRrmlo4jsxvNjlrT+ztka6aIXsGWdZ8rgcmtf3bnWyABJNgVvx4dTuzG+eO1EGbW4EaeuqowLMZMdzIgd3JvOiLem6LA6G2S6Yc23mRwAWVG1BJY24FaM+KLRvzer4Zxd8d4xz1rPrPb4t4MXm7fXxjjvD1tm8FfV1McLNXnM2vutGbnHyCtKTe3Kx4jNThsNstvL9Z8oTttTslHU4d6KwBvdtHcE/VewWbc8jmCftFenakTXlh8Ph4q1c/tbddz1+vf+Hzw6lLHOa4FrmktcDqCDYg+9eXbe9PusNImsWjtK4MUiHTFTdTRpL3ZHtZvt9Dmd42C8DifWYNY/Nuo6eS7uHybjll8p454fyW/qKR0n8Xwn1+vn8fmkxdT5wQEBAQEBAQEBAQEBAQEAhBidDy+a1zj9FY6SgZGXOA8bjdzzqb/AHDoFlWkV7LNpno8bazbGnoG/SHflIu2FpG8b6F3sN6nra6xvlrTu6+D4DNxU+5HT18nzztLXOqpnS7jIgRutjjBDGtBJAA83E+ZOQWnHxPX3nrcT4Jy49456x335vJjpnE2ILcutrrbfiKxG46uPh/B82TJyXia/HXRuMpWjhc8yuC2a8+en0+Lw7BSI3WJn1mI6/6Z42aAC/AAfIALV3dsRFY+CeezXZP0KDvJR+0Sgb3+m3UR+fE9fJelgxckde8vi/FvEP6rJy0n3K9vjPr9v5dkt7yEP9sOzndyisjHgkIbLb6sgHhd0DgLeY6rh4rHqeaH1ngPG81J4e3eOsfL0+n7fJG11yvo9l1UZaWd0b2vY4te0hzXDUEG4IWdek7hjelb1mto3E930LsXtI2uphJkJG2bKz2XW1A9k6j3jgvRx35o2+B8Q4K3CZpp5T1ifh94e+s3CICAgICAgICAgICAgICCjnWFzkBmTyQRntn2mBu9FQkOdmHT6tbw+iB9Y/aOXK+q5cmfyq+k8P8AArW1k4jpH+PnPz9Pl3+SKJ5XPcXPcXOcbuc4kkk8STquSes7fVVx1rEVrGoWWRlpaQpKaLLESx2XbEbu7WVLfFrBGeF9JXDnyHv5W7eHw696XynjPinNvBinp/dPr8I/3+XzlFdb5sQamLYcypgkhlF2SN3T04hw6ggEdQpasWjUtuHNbDkjJTvD5tx3Cn0tRJBIPEw2vwcNWuHQixXlXpNLal+g8NxFc+OMle0/9r6Naig7yVkd7b72svrbecBe3vUrG5iGWTJyUm3pEy9rabZGpoTeVm9HfKZlyw8rn6p6H3XW22K1O7k4PxLDxP4Z1PpPf+V+xO0poapsmZjd4JW82E6j7Q1Hw4rZiycsr4hwleLwzT+6OsfP+X0LTztkY17CHNcA5rhmCCLghdz4O1ZrM1tGphkRiICAgICAgICAgICAg1cUxKKnidLM8MY3Un7gNSegUm0VjctuHDfNeKY43MoU2228lrSY4t6Kn9nR0nWQjh9kZc7rhy55v0js+z8N8Ix8Nq9+t/0j5fd4OCYBUVbrU8Tn21dk1rfN7rAHpqtdaWt2h6HE8bg4eN5ba/f8mDF8NfTTPhkLS9lg7dO8ASAbXtqLpNZidSz4fPXPjjJXtPq01G5QpKJJ7N9gzIW1VU36MeKKI/vDwe8exyHHy16cOH+6z5rxfxblicGGevnPp8I+Pr6fPtLy63yggICCP+1vZoT0/pMY+lhHjtq6LU/0nPy3loz4+aN+cPc8D4z2WX2Np923b4T/AD2/JEmzrf22mvp38X/I1cNI96PnD6ji4/8Ahf8A8z+z6akYHAhwBByIIuCDwIOq9V+dxMx1hG+1nZXHJeSiIifqYnX7t38J1YemY8lz3wR3q93g/G74/dzdY9fP+f3afZ9j0tDKKCva6IE/Qufo1xObN7QsJORBsCeuVx2mvu2bfEuHx8TX+p4ed/5a/fXr/pKq3vnRAQEBAQEBAQEBAQeHtBtPHTHu2tdPUEXbTxAueeRfa+43qfmsL5Ir07z6OzhuDvm96Z5aedp7fT1lH+IbJ4picveVJZAz6sbnXEbfsxtvn1JBK5ZxZck7t0e9h8Q4DgqcmKJtPnOu/wA5nX6OhwDsvpYSHTk1D+Thuxj+QHP3k+S204asd+rg4rx3iMvTH7sfDrP5/aHZSFlPC4hrWRxsLt1oDWta0E2AGQ0W/tDyIi2XJEb3Mz+75nqZ3SPc95u57i9x5ucbk/Erzu/d+l0pWlYrXtEaj6MYUWZ0lDYDs7PhqK1vWOBw+DpR/wBfjyXTiwf3WfK+KeM73i4efnb7ff8AJKq6nzIgICAgo5oIIIuDkQeIPAodkEY/syaPFoYwPopJ43Qn7Jlbdl+bSbeVjxXBfHy5I9NvtOH46OJ4K1p/FFZ3+Xf6/dPC73xYg1MTwyKojMc8bZGHg4Xt1B1aeoUmInpLZiy3xW5qTqWLDaF8ADBIZIhk3vDeRg5b/wBcaAXz6lIjS5MkZJ5tan4dp+nl/wB0egq1CAgICAgICAgIKObcWP5fcgxUtJHECI2MYCbkMaG3J1JtqeqaZXva87tO/mzIxEHIdqmKdzhz2g+KYiIeRu5/9rSP5lpzTquvV6/gnD+14uJntXr9v1QfSUj5pGxxMc97jZrWi5P5DrwXLqZ6Q+1zZqYqze86iEy7Cdn7KS01RuyVGrRq2H+H2nfa+HM9WPDFes93xniXi9+J9zH0p+s/P7fm7pbnjCAgICAgIPMxzBmVIi3snQzRzRu5GN4JHkQCPgeCxtWLd2/BxFsM212tExP1h6ayaBAQEBAQEBAQEBAQEBAQEBAQRrtxhM+J1zYIRuw04tJM6+4HyWc4D23Bu5kPfZc+Str21HZ9D4dxWLgeHnJfra/aPPUdvlG9uv2X2WgoWbsQu8+vK7N7/fwb0H35rbSkVjo8rjOOy8VbmyT08o8oe2s3GICAgICAgICAgICAgICAgICAgICAgICAgICCgbbTLj8cygqgICAgICAgICAgICAgICAgICAgICAgICAgICAgICAgICAgICAgICAgICAgICAgICAgICAgICAgICAgICAgICAgI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p:txBody>
          <a:bodyPr/>
          <a:lstStyle/>
          <a:p>
            <a:r>
              <a:rPr lang="en-GB" dirty="0" smtClean="0"/>
              <a:t>Africa’s HE Context</a:t>
            </a:r>
            <a:endParaRPr lang="en-GB" dirty="0"/>
          </a:p>
        </p:txBody>
      </p:sp>
    </p:spTree>
    <p:extLst>
      <p:ext uri="{BB962C8B-B14F-4D97-AF65-F5344CB8AC3E}">
        <p14:creationId xmlns:p14="http://schemas.microsoft.com/office/powerpoint/2010/main" val="184937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nvesteddevelopment.com/wp-content/uploads/2012/06/africa-undersea-cables.png"/>
          <p:cNvPicPr/>
          <p:nvPr/>
        </p:nvPicPr>
        <p:blipFill>
          <a:blip r:embed="rId3" cstate="print"/>
          <a:srcRect/>
          <a:stretch>
            <a:fillRect/>
          </a:stretch>
        </p:blipFill>
        <p:spPr bwMode="auto">
          <a:xfrm>
            <a:off x="539552" y="-128225"/>
            <a:ext cx="7789440" cy="7085617"/>
          </a:xfrm>
          <a:prstGeom prst="rect">
            <a:avLst/>
          </a:prstGeom>
          <a:noFill/>
          <a:ln w="9525">
            <a:noFill/>
            <a:miter lim="800000"/>
            <a:headEnd/>
            <a:tailEnd/>
          </a:ln>
        </p:spPr>
      </p:pic>
    </p:spTree>
    <p:extLst>
      <p:ext uri="{BB962C8B-B14F-4D97-AF65-F5344CB8AC3E}">
        <p14:creationId xmlns:p14="http://schemas.microsoft.com/office/powerpoint/2010/main" val="125950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YhVFuZhRXK32dm6Ztp8mc1KdY1zlnz2_FHDrHx_J0ldJz7l9A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01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kinja-img.com/gawker-media/image/upload/s--dwi5eQsu--/c_fit,fl_progressive,q_80,w_636/192luw5c2uh7o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279" y="3115990"/>
            <a:ext cx="5657850" cy="3743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185295960"/>
              </p:ext>
            </p:extLst>
          </p:nvPr>
        </p:nvGraphicFramePr>
        <p:xfrm>
          <a:off x="0" y="1124744"/>
          <a:ext cx="9144000" cy="2232248"/>
        </p:xfrm>
        <a:graphic>
          <a:graphicData uri="http://schemas.openxmlformats.org/drawingml/2006/table">
            <a:tbl>
              <a:tblPr firstRow="1" firstCol="1" bandRow="1">
                <a:tableStyleId>{775DCB02-9BB8-47FD-8907-85C794F793BA}</a:tableStyleId>
              </a:tblPr>
              <a:tblGrid>
                <a:gridCol w="1828800"/>
                <a:gridCol w="1828800"/>
                <a:gridCol w="1828800"/>
                <a:gridCol w="1663700"/>
                <a:gridCol w="1993900"/>
              </a:tblGrid>
              <a:tr h="720080">
                <a:tc>
                  <a:txBody>
                    <a:bodyPr/>
                    <a:lstStyle/>
                    <a:p>
                      <a:pPr>
                        <a:lnSpc>
                          <a:spcPct val="100000"/>
                        </a:lnSpc>
                        <a:spcAft>
                          <a:spcPts val="0"/>
                        </a:spcAft>
                      </a:pPr>
                      <a:endParaRPr lang="en-GB" sz="1800" dirty="0">
                        <a:solidFill>
                          <a:srgbClr val="663300"/>
                        </a:solidFill>
                        <a:effectLst/>
                        <a:latin typeface="Calibri"/>
                        <a:ea typeface="Calibri"/>
                        <a:cs typeface="Times New Roman"/>
                      </a:endParaRPr>
                    </a:p>
                  </a:txBody>
                  <a:tcPr marL="34290" marR="34290" marT="8572" marB="0" anchor="ctr"/>
                </a:tc>
                <a:tc>
                  <a:txBody>
                    <a:bodyPr/>
                    <a:lstStyle/>
                    <a:p>
                      <a:pPr>
                        <a:lnSpc>
                          <a:spcPct val="100000"/>
                        </a:lnSpc>
                        <a:spcAft>
                          <a:spcPts val="0"/>
                        </a:spcAft>
                      </a:pPr>
                      <a:r>
                        <a:rPr lang="en-GB" sz="1800" dirty="0" smtClean="0">
                          <a:effectLst/>
                        </a:rPr>
                        <a:t>Provided</a:t>
                      </a:r>
                    </a:p>
                    <a:p>
                      <a:pPr>
                        <a:lnSpc>
                          <a:spcPct val="100000"/>
                        </a:lnSpc>
                        <a:spcAft>
                          <a:spcPts val="0"/>
                        </a:spcAft>
                      </a:pPr>
                      <a:r>
                        <a:rPr lang="en-GB" sz="1800" dirty="0" smtClean="0">
                          <a:effectLst/>
                        </a:rPr>
                        <a:t>Content</a:t>
                      </a:r>
                      <a:endParaRPr lang="en-GB" sz="1800" dirty="0">
                        <a:solidFill>
                          <a:srgbClr val="663300"/>
                        </a:solidFill>
                        <a:effectLst/>
                        <a:latin typeface="Calibri"/>
                        <a:ea typeface="Calibri"/>
                        <a:cs typeface="Times New Roman"/>
                      </a:endParaRPr>
                    </a:p>
                  </a:txBody>
                  <a:tcPr marL="34290" marR="34290" marT="8572" marB="0" anchor="ctr"/>
                </a:tc>
                <a:tc>
                  <a:txBody>
                    <a:bodyPr/>
                    <a:lstStyle/>
                    <a:p>
                      <a:pPr>
                        <a:lnSpc>
                          <a:spcPct val="100000"/>
                        </a:lnSpc>
                        <a:spcAft>
                          <a:spcPts val="0"/>
                        </a:spcAft>
                      </a:pPr>
                      <a:r>
                        <a:rPr lang="en-GB" sz="1800" dirty="0">
                          <a:effectLst/>
                        </a:rPr>
                        <a:t>Space </a:t>
                      </a:r>
                      <a:endParaRPr lang="en-GB" sz="1800" dirty="0">
                        <a:solidFill>
                          <a:srgbClr val="663300"/>
                        </a:solidFill>
                        <a:effectLst/>
                        <a:latin typeface="Calibri"/>
                        <a:ea typeface="Calibri"/>
                        <a:cs typeface="Times New Roman"/>
                      </a:endParaRPr>
                    </a:p>
                  </a:txBody>
                  <a:tcPr marL="34290" marR="34290" marT="8572" marB="0" anchor="ctr"/>
                </a:tc>
                <a:tc>
                  <a:txBody>
                    <a:bodyPr/>
                    <a:lstStyle/>
                    <a:p>
                      <a:pPr>
                        <a:lnSpc>
                          <a:spcPct val="100000"/>
                        </a:lnSpc>
                        <a:spcAft>
                          <a:spcPts val="0"/>
                        </a:spcAft>
                      </a:pPr>
                      <a:r>
                        <a:rPr lang="en-GB" sz="1800">
                          <a:effectLst/>
                        </a:rPr>
                        <a:t>Services </a:t>
                      </a:r>
                      <a:endParaRPr lang="en-GB" sz="1800">
                        <a:solidFill>
                          <a:srgbClr val="663300"/>
                        </a:solidFill>
                        <a:effectLst/>
                        <a:latin typeface="Calibri"/>
                        <a:ea typeface="Calibri"/>
                        <a:cs typeface="Times New Roman"/>
                      </a:endParaRPr>
                    </a:p>
                  </a:txBody>
                  <a:tcPr marL="34290" marR="34290" marT="8572" marB="0" anchor="ctr"/>
                </a:tc>
                <a:tc>
                  <a:txBody>
                    <a:bodyPr/>
                    <a:lstStyle/>
                    <a:p>
                      <a:pPr>
                        <a:lnSpc>
                          <a:spcPct val="100000"/>
                        </a:lnSpc>
                        <a:spcAft>
                          <a:spcPts val="0"/>
                        </a:spcAft>
                      </a:pPr>
                      <a:r>
                        <a:rPr lang="en-GB" sz="1800">
                          <a:effectLst/>
                        </a:rPr>
                        <a:t>Skills</a:t>
                      </a:r>
                      <a:endParaRPr lang="en-GB" sz="1800">
                        <a:solidFill>
                          <a:srgbClr val="663300"/>
                        </a:solidFill>
                        <a:effectLst/>
                        <a:latin typeface="Calibri"/>
                        <a:ea typeface="Calibri"/>
                        <a:cs typeface="Times New Roman"/>
                      </a:endParaRPr>
                    </a:p>
                  </a:txBody>
                  <a:tcPr marL="34290" marR="34290" marT="8572" marB="0" anchor="ctr"/>
                </a:tc>
              </a:tr>
              <a:tr h="1512168">
                <a:tc>
                  <a:txBody>
                    <a:bodyPr/>
                    <a:lstStyle/>
                    <a:p>
                      <a:pPr>
                        <a:lnSpc>
                          <a:spcPct val="100000"/>
                        </a:lnSpc>
                        <a:spcAft>
                          <a:spcPts val="0"/>
                        </a:spcAft>
                      </a:pPr>
                      <a:r>
                        <a:rPr lang="en-GB" sz="1800" dirty="0">
                          <a:effectLst/>
                        </a:rPr>
                        <a:t>Used to be print-based:</a:t>
                      </a:r>
                      <a:endParaRPr lang="en-GB" sz="1800" dirty="0">
                        <a:solidFill>
                          <a:srgbClr val="663300"/>
                        </a:solidFill>
                        <a:effectLst/>
                        <a:latin typeface="Calibri"/>
                        <a:ea typeface="Calibri"/>
                        <a:cs typeface="Times New Roman"/>
                      </a:endParaRPr>
                    </a:p>
                  </a:txBody>
                  <a:tcPr marL="34290" marR="34290" marT="8572" marB="0"/>
                </a:tc>
                <a:tc>
                  <a:txBody>
                    <a:bodyPr/>
                    <a:lstStyle/>
                    <a:p>
                      <a:pPr>
                        <a:lnSpc>
                          <a:spcPct val="100000"/>
                        </a:lnSpc>
                        <a:spcAft>
                          <a:spcPts val="0"/>
                        </a:spcAft>
                      </a:pPr>
                      <a:endParaRPr lang="en-GB" sz="1800" dirty="0" smtClean="0">
                        <a:effectLst/>
                      </a:endParaRPr>
                    </a:p>
                    <a:p>
                      <a:pPr marL="88900" indent="0">
                        <a:lnSpc>
                          <a:spcPct val="100000"/>
                        </a:lnSpc>
                        <a:spcAft>
                          <a:spcPts val="0"/>
                        </a:spcAft>
                      </a:pPr>
                      <a:r>
                        <a:rPr lang="en-GB" sz="1800" dirty="0" smtClean="0">
                          <a:effectLst/>
                        </a:rPr>
                        <a:t>Books</a:t>
                      </a:r>
                      <a:endParaRPr lang="en-GB" sz="1800" dirty="0">
                        <a:effectLst/>
                      </a:endParaRPr>
                    </a:p>
                    <a:p>
                      <a:pPr marL="88900" indent="0">
                        <a:lnSpc>
                          <a:spcPct val="100000"/>
                        </a:lnSpc>
                        <a:spcAft>
                          <a:spcPts val="0"/>
                        </a:spcAft>
                      </a:pPr>
                      <a:r>
                        <a:rPr lang="en-GB" sz="1800" dirty="0">
                          <a:effectLst/>
                        </a:rPr>
                        <a:t>Access to secure resources</a:t>
                      </a:r>
                      <a:endParaRPr lang="en-GB" sz="1800" dirty="0">
                        <a:solidFill>
                          <a:srgbClr val="663300"/>
                        </a:solidFill>
                        <a:effectLst/>
                        <a:latin typeface="Calibri"/>
                        <a:ea typeface="Calibri"/>
                        <a:cs typeface="Times New Roman"/>
                      </a:endParaRPr>
                    </a:p>
                  </a:txBody>
                  <a:tcPr marL="34290" marR="34290" marT="8572" marB="0"/>
                </a:tc>
                <a:tc>
                  <a:txBody>
                    <a:bodyPr/>
                    <a:lstStyle/>
                    <a:p>
                      <a:pPr marL="88900" indent="0">
                        <a:lnSpc>
                          <a:spcPct val="100000"/>
                        </a:lnSpc>
                        <a:spcAft>
                          <a:spcPts val="0"/>
                        </a:spcAft>
                      </a:pPr>
                      <a:endParaRPr lang="en-GB" sz="1800" dirty="0" smtClean="0">
                        <a:effectLst/>
                      </a:endParaRPr>
                    </a:p>
                    <a:p>
                      <a:pPr marL="88900" indent="0">
                        <a:lnSpc>
                          <a:spcPct val="100000"/>
                        </a:lnSpc>
                        <a:spcAft>
                          <a:spcPts val="0"/>
                        </a:spcAft>
                      </a:pPr>
                      <a:r>
                        <a:rPr lang="en-GB" sz="1800" dirty="0" smtClean="0">
                          <a:effectLst/>
                        </a:rPr>
                        <a:t>Library </a:t>
                      </a:r>
                      <a:r>
                        <a:rPr lang="en-GB" sz="1800" dirty="0">
                          <a:effectLst/>
                        </a:rPr>
                        <a:t>buildings: </a:t>
                      </a:r>
                    </a:p>
                    <a:p>
                      <a:pPr marL="342900" lvl="0" indent="-166688">
                        <a:lnSpc>
                          <a:spcPct val="100000"/>
                        </a:lnSpc>
                        <a:spcAft>
                          <a:spcPts val="0"/>
                        </a:spcAft>
                        <a:buFont typeface="Arial"/>
                        <a:buChar char="•"/>
                        <a:tabLst/>
                      </a:pPr>
                      <a:r>
                        <a:rPr lang="en-GB" sz="1800" dirty="0">
                          <a:effectLst/>
                        </a:rPr>
                        <a:t>used for work </a:t>
                      </a:r>
                    </a:p>
                    <a:p>
                      <a:pPr marL="342900" lvl="0" indent="-166688">
                        <a:lnSpc>
                          <a:spcPct val="100000"/>
                        </a:lnSpc>
                        <a:spcAft>
                          <a:spcPts val="0"/>
                        </a:spcAft>
                        <a:buFont typeface="Arial"/>
                        <a:buChar char="•"/>
                        <a:tabLst/>
                      </a:pPr>
                      <a:r>
                        <a:rPr lang="en-GB" sz="1800" dirty="0">
                          <a:effectLst/>
                        </a:rPr>
                        <a:t>for collection</a:t>
                      </a:r>
                    </a:p>
                    <a:p>
                      <a:pPr marL="342900" lvl="0" indent="-166688">
                        <a:lnSpc>
                          <a:spcPct val="100000"/>
                        </a:lnSpc>
                        <a:spcAft>
                          <a:spcPts val="0"/>
                        </a:spcAft>
                        <a:buFont typeface="Arial"/>
                        <a:buChar char="•"/>
                        <a:tabLst/>
                      </a:pPr>
                      <a:r>
                        <a:rPr lang="en-GB" sz="1800" dirty="0">
                          <a:effectLst/>
                        </a:rPr>
                        <a:t>for storage</a:t>
                      </a:r>
                      <a:endParaRPr lang="en-GB" sz="1800" dirty="0">
                        <a:solidFill>
                          <a:srgbClr val="663300"/>
                        </a:solidFill>
                        <a:effectLst/>
                        <a:latin typeface="Calibri"/>
                        <a:ea typeface="Calibri"/>
                        <a:cs typeface="Times New Roman"/>
                      </a:endParaRPr>
                    </a:p>
                  </a:txBody>
                  <a:tcPr marL="34290" marR="34290" marT="8572" marB="0"/>
                </a:tc>
                <a:tc>
                  <a:txBody>
                    <a:bodyPr/>
                    <a:lstStyle/>
                    <a:p>
                      <a:pPr marL="88900" indent="0">
                        <a:lnSpc>
                          <a:spcPct val="100000"/>
                        </a:lnSpc>
                        <a:spcAft>
                          <a:spcPts val="0"/>
                        </a:spcAft>
                      </a:pPr>
                      <a:endParaRPr lang="en-GB" sz="1800" dirty="0" smtClean="0">
                        <a:effectLst/>
                      </a:endParaRPr>
                    </a:p>
                    <a:p>
                      <a:pPr marL="88900" indent="0">
                        <a:lnSpc>
                          <a:spcPct val="100000"/>
                        </a:lnSpc>
                        <a:spcAft>
                          <a:spcPts val="0"/>
                        </a:spcAft>
                      </a:pPr>
                      <a:r>
                        <a:rPr lang="en-GB" sz="1800" dirty="0" smtClean="0">
                          <a:effectLst/>
                        </a:rPr>
                        <a:t>how </a:t>
                      </a:r>
                      <a:r>
                        <a:rPr lang="en-GB" sz="1800" dirty="0">
                          <a:effectLst/>
                        </a:rPr>
                        <a:t>to find those </a:t>
                      </a:r>
                    </a:p>
                    <a:p>
                      <a:pPr marL="88900" indent="0">
                        <a:lnSpc>
                          <a:spcPct val="100000"/>
                        </a:lnSpc>
                        <a:spcAft>
                          <a:spcPts val="0"/>
                        </a:spcAft>
                      </a:pPr>
                      <a:r>
                        <a:rPr lang="en-GB" sz="1800" dirty="0">
                          <a:effectLst/>
                        </a:rPr>
                        <a:t>books</a:t>
                      </a:r>
                      <a:endParaRPr lang="en-GB" sz="1800" dirty="0">
                        <a:solidFill>
                          <a:srgbClr val="663300"/>
                        </a:solidFill>
                        <a:effectLst/>
                        <a:latin typeface="Calibri"/>
                        <a:ea typeface="Calibri"/>
                        <a:cs typeface="Times New Roman"/>
                      </a:endParaRPr>
                    </a:p>
                  </a:txBody>
                  <a:tcPr marL="34290" marR="34290" marT="8572" marB="0"/>
                </a:tc>
                <a:tc>
                  <a:txBody>
                    <a:bodyPr/>
                    <a:lstStyle/>
                    <a:p>
                      <a:pPr marL="88900" indent="0">
                        <a:lnSpc>
                          <a:spcPct val="100000"/>
                        </a:lnSpc>
                        <a:spcAft>
                          <a:spcPts val="0"/>
                        </a:spcAft>
                      </a:pPr>
                      <a:endParaRPr lang="en-GB" sz="1800" dirty="0" smtClean="0">
                        <a:effectLst/>
                      </a:endParaRPr>
                    </a:p>
                    <a:p>
                      <a:pPr marL="88900" indent="0">
                        <a:lnSpc>
                          <a:spcPct val="100000"/>
                        </a:lnSpc>
                        <a:spcAft>
                          <a:spcPts val="0"/>
                        </a:spcAft>
                      </a:pPr>
                      <a:r>
                        <a:rPr lang="en-GB" sz="1800" dirty="0" smtClean="0">
                          <a:effectLst/>
                        </a:rPr>
                        <a:t>Subject </a:t>
                      </a:r>
                      <a:r>
                        <a:rPr lang="en-GB" sz="1800" dirty="0">
                          <a:effectLst/>
                        </a:rPr>
                        <a:t>expertise</a:t>
                      </a:r>
                    </a:p>
                    <a:p>
                      <a:pPr marL="88900" indent="0">
                        <a:lnSpc>
                          <a:spcPct val="100000"/>
                        </a:lnSpc>
                        <a:spcAft>
                          <a:spcPts val="0"/>
                        </a:spcAft>
                      </a:pPr>
                      <a:r>
                        <a:rPr lang="en-GB" sz="1800" dirty="0" smtClean="0">
                          <a:effectLst/>
                        </a:rPr>
                        <a:t>Customer - relations</a:t>
                      </a:r>
                      <a:endParaRPr lang="en-GB" sz="1800" dirty="0">
                        <a:solidFill>
                          <a:srgbClr val="663300"/>
                        </a:solidFill>
                        <a:effectLst/>
                        <a:latin typeface="Calibri"/>
                        <a:ea typeface="Calibri"/>
                        <a:cs typeface="Times New Roman"/>
                      </a:endParaRPr>
                    </a:p>
                  </a:txBody>
                  <a:tcPr marL="34290" marR="34290" marT="8572" marB="0"/>
                </a:tc>
              </a:tr>
            </a:tbl>
          </a:graphicData>
        </a:graphic>
      </p:graphicFrame>
      <p:sp>
        <p:nvSpPr>
          <p:cNvPr id="2" name="Title 1"/>
          <p:cNvSpPr>
            <a:spLocks noGrp="1"/>
          </p:cNvSpPr>
          <p:nvPr>
            <p:ph type="title"/>
          </p:nvPr>
        </p:nvSpPr>
        <p:spPr>
          <a:xfrm>
            <a:off x="457200" y="44624"/>
            <a:ext cx="8229600" cy="1143000"/>
          </a:xfrm>
        </p:spPr>
        <p:txBody>
          <a:bodyPr/>
          <a:lstStyle/>
          <a:p>
            <a:r>
              <a:rPr lang="en-GB" dirty="0" smtClean="0">
                <a:solidFill>
                  <a:schemeClr val="bg1"/>
                </a:solidFill>
              </a:rPr>
              <a:t>Yesterday’s Librarian</a:t>
            </a:r>
            <a:endParaRPr lang="en-GB" dirty="0">
              <a:solidFill>
                <a:schemeClr val="bg1"/>
              </a:solidFill>
            </a:endParaRPr>
          </a:p>
        </p:txBody>
      </p:sp>
    </p:spTree>
    <p:extLst>
      <p:ext uri="{BB962C8B-B14F-4D97-AF65-F5344CB8AC3E}">
        <p14:creationId xmlns:p14="http://schemas.microsoft.com/office/powerpoint/2010/main" val="390100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beyondthescores.files.wordpress.com/2012/10/open-ed-pic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990724"/>
            <a:ext cx="6810375" cy="5172076"/>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http://upload.wikimedia.org/wikipedia/commons/thumb/c/cb/MOOC_poster_mathplourde.jpg/290px-MOOC_poster_mathplour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
            <a:ext cx="27622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http://upload.wikimedia.org/wikipedia/commons/thumb/2/25/Guidelines_for_Open_Educational_Resources_%28OER%29_in_Higher_Education.pdf/page1-400px-Guidelines_for_Open_Educational_Resources_%28OER%29_in_Higher_Education.p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38100"/>
            <a:ext cx="3476625" cy="5219700"/>
          </a:xfrm>
          <a:prstGeom prst="rect">
            <a:avLst/>
          </a:prstGeom>
          <a:noFill/>
          <a:scene3d>
            <a:camera prst="orthographicFront"/>
            <a:lightRig rig="threePt" dir="t"/>
          </a:scene3d>
          <a:sp3d>
            <a:bevelT prst="relaxedInset"/>
            <a:bevelB w="114300" prst="hardEdge"/>
          </a:sp3d>
          <a:extLst>
            <a:ext uri="{909E8E84-426E-40DD-AFC4-6F175D3DCCD1}">
              <a14:hiddenFill xmlns:a14="http://schemas.microsoft.com/office/drawing/2010/main">
                <a:solidFill>
                  <a:srgbClr val="FFFFFF"/>
                </a:solidFill>
              </a14:hiddenFill>
            </a:ext>
          </a:extLst>
        </p:spPr>
      </p:pic>
      <p:pic>
        <p:nvPicPr>
          <p:cNvPr id="6" name="Picture 5" descr="http://www.scribemedia.org/wp-content/uploads/2009/01/creative-commons-symbol.jpg"/>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33375"/>
            <a:ext cx="2724150" cy="2486025"/>
          </a:xfrm>
          <a:prstGeom prst="rect">
            <a:avLst/>
          </a:prstGeom>
          <a:noFill/>
          <a:ln>
            <a:noFill/>
          </a:ln>
        </p:spPr>
      </p:pic>
    </p:spTree>
    <p:extLst>
      <p:ext uri="{BB962C8B-B14F-4D97-AF65-F5344CB8AC3E}">
        <p14:creationId xmlns:p14="http://schemas.microsoft.com/office/powerpoint/2010/main" val="185025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1447800"/>
            <a:ext cx="8229600" cy="3657600"/>
          </a:xfrm>
        </p:spPr>
        <p:txBody>
          <a:bodyPr>
            <a:normAutofit/>
          </a:bodyPr>
          <a:lstStyle/>
          <a:p>
            <a:pPr marL="0" indent="0">
              <a:buNone/>
              <a:defRPr/>
            </a:pPr>
            <a:endParaRPr lang="en-ZA" sz="2800" dirty="0" smtClean="0"/>
          </a:p>
          <a:p>
            <a:pPr marL="0" indent="0">
              <a:buNone/>
              <a:defRPr/>
            </a:pPr>
            <a:r>
              <a:rPr lang="en-ZA" sz="2800" dirty="0" smtClean="0"/>
              <a:t>Open licensing  provides a cost-effective means to increase investment in creating more effective teaching and learning environments using resource-based learning.</a:t>
            </a:r>
          </a:p>
          <a:p>
            <a:pPr>
              <a:defRPr/>
            </a:pPr>
            <a:endParaRPr lang="en-ZA" sz="2800" dirty="0" smtClean="0"/>
          </a:p>
          <a:p>
            <a:pPr>
              <a:defRPr/>
            </a:pPr>
            <a:endParaRPr lang="en-ZA" sz="2800" dirty="0"/>
          </a:p>
        </p:txBody>
      </p:sp>
      <p:sp>
        <p:nvSpPr>
          <p:cNvPr id="6" name="Title 1"/>
          <p:cNvSpPr>
            <a:spLocks noGrp="1"/>
          </p:cNvSpPr>
          <p:nvPr>
            <p:ph type="title"/>
          </p:nvPr>
        </p:nvSpPr>
        <p:spPr>
          <a:xfrm>
            <a:off x="457200" y="341784"/>
            <a:ext cx="8229600" cy="1143000"/>
          </a:xfrm>
        </p:spPr>
        <p:txBody>
          <a:bodyPr>
            <a:normAutofit/>
          </a:bodyPr>
          <a:lstStyle/>
          <a:p>
            <a:pPr>
              <a:defRPr/>
            </a:pPr>
            <a:r>
              <a:rPr lang="en-US" dirty="0" smtClean="0"/>
              <a:t>Why institutionalize OER?</a:t>
            </a:r>
          </a:p>
        </p:txBody>
      </p:sp>
    </p:spTree>
    <p:extLst>
      <p:ext uri="{BB962C8B-B14F-4D97-AF65-F5344CB8AC3E}">
        <p14:creationId xmlns:p14="http://schemas.microsoft.com/office/powerpoint/2010/main" val="343971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1422</Words>
  <Application>Microsoft Office PowerPoint</Application>
  <PresentationFormat>On-screen Show (4:3)</PresentationFormat>
  <Paragraphs>193</Paragraphs>
  <Slides>28</Slides>
  <Notes>16</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2_Office Theme</vt:lpstr>
      <vt:lpstr>PowerPoint Presentation</vt:lpstr>
      <vt:lpstr>Open Educational resources for the African Context: Investing in the Future</vt:lpstr>
      <vt:lpstr>OER Definition</vt:lpstr>
      <vt:lpstr>PowerPoint Presentation</vt:lpstr>
      <vt:lpstr>Africa’s HE Context</vt:lpstr>
      <vt:lpstr>PowerPoint Presentation</vt:lpstr>
      <vt:lpstr>Yesterday’s Librarian</vt:lpstr>
      <vt:lpstr>PowerPoint Presentation</vt:lpstr>
      <vt:lpstr>Why institutionalize OER?</vt:lpstr>
      <vt:lpstr>PowerPoint Presentation</vt:lpstr>
      <vt:lpstr>Use of OER in African HEIs</vt:lpstr>
      <vt:lpstr>PowerPoint Presentation</vt:lpstr>
      <vt:lpstr>PowerPoint Presentation</vt:lpstr>
      <vt:lpstr>PowerPoint Presentation</vt:lpstr>
      <vt:lpstr>PowerPoint Presentation</vt:lpstr>
      <vt:lpstr>OER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African Contributions to…</vt:lpstr>
      <vt:lpstr>OER for Africa – and the world</vt:lpstr>
      <vt:lpstr>PowerPoint Presentation</vt:lpstr>
      <vt:lpstr>Thank you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LIASA 2014</dc:title>
  <dc:creator>Catherine Ngugi</dc:creator>
  <cp:lastModifiedBy>Catherine Ngugi</cp:lastModifiedBy>
  <cp:revision>55</cp:revision>
  <dcterms:created xsi:type="dcterms:W3CDTF">2014-09-17T11:13:05Z</dcterms:created>
  <dcterms:modified xsi:type="dcterms:W3CDTF">2014-09-23T10:02:51Z</dcterms:modified>
</cp:coreProperties>
</file>