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311" r:id="rId5"/>
    <p:sldId id="313" r:id="rId6"/>
    <p:sldId id="314" r:id="rId7"/>
    <p:sldId id="309" r:id="rId8"/>
    <p:sldId id="262" r:id="rId9"/>
    <p:sldId id="280" r:id="rId10"/>
    <p:sldId id="283" r:id="rId11"/>
    <p:sldId id="281" r:id="rId12"/>
    <p:sldId id="282" r:id="rId13"/>
    <p:sldId id="285" r:id="rId14"/>
    <p:sldId id="284" r:id="rId15"/>
    <p:sldId id="286" r:id="rId16"/>
    <p:sldId id="279" r:id="rId17"/>
    <p:sldId id="287" r:id="rId18"/>
    <p:sldId id="289" r:id="rId19"/>
    <p:sldId id="290" r:id="rId20"/>
    <p:sldId id="291" r:id="rId21"/>
    <p:sldId id="293" r:id="rId22"/>
    <p:sldId id="295" r:id="rId23"/>
    <p:sldId id="296" r:id="rId24"/>
    <p:sldId id="297" r:id="rId25"/>
    <p:sldId id="298" r:id="rId26"/>
    <p:sldId id="299" r:id="rId27"/>
    <p:sldId id="275" r:id="rId28"/>
    <p:sldId id="265" r:id="rId29"/>
    <p:sldId id="261" r:id="rId30"/>
    <p:sldId id="267" r:id="rId31"/>
    <p:sldId id="276" r:id="rId32"/>
    <p:sldId id="263" r:id="rId33"/>
    <p:sldId id="301" r:id="rId34"/>
    <p:sldId id="303" r:id="rId35"/>
    <p:sldId id="304" r:id="rId36"/>
    <p:sldId id="315" r:id="rId37"/>
    <p:sldId id="316" r:id="rId38"/>
    <p:sldId id="306" r:id="rId39"/>
    <p:sldId id="307" r:id="rId40"/>
    <p:sldId id="308"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Pursell" initials="R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594"/>
    <a:srgbClr val="D4A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14" autoAdjust="0"/>
  </p:normalViewPr>
  <p:slideViewPr>
    <p:cSldViewPr snapToObjects="1">
      <p:cViewPr varScale="1">
        <p:scale>
          <a:sx n="69" d="100"/>
          <a:sy n="69" d="100"/>
        </p:scale>
        <p:origin x="12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D3FF58-64A8-4D64-82A0-758AA27A618F}" type="datetimeFigureOut">
              <a:rPr lang="en-US"/>
              <a:pPr>
                <a:defRPr/>
              </a:pPr>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CC1DE57-A798-4940-A3F7-305D1BBA3C0A}" type="slidenum">
              <a:rPr lang="en-US"/>
              <a:pPr>
                <a:defRPr/>
              </a:pPr>
              <a:t>‹#›</a:t>
            </a:fld>
            <a:endParaRPr lang="en-US"/>
          </a:p>
        </p:txBody>
      </p:sp>
    </p:spTree>
    <p:extLst>
      <p:ext uri="{BB962C8B-B14F-4D97-AF65-F5344CB8AC3E}">
        <p14:creationId xmlns:p14="http://schemas.microsoft.com/office/powerpoint/2010/main" val="1574975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atic.goal.com/100000/100084.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eb.up.ac.za/default.asp?ipkCategoryID=1339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OER is a powerful tool towards transforming higher education in Africa.  This is a transformation that will see Africa take its rightful place as a major actor in the transformation of our societies, livelihoods, economies, politics, the practice of science and the performance of the arts.  Africa’s contribution to the global knowledge economy is vital. </a:t>
            </a:r>
          </a:p>
          <a:p>
            <a:pPr eaLnBrk="1" fontAlgn="auto" hangingPunct="1">
              <a:spcBef>
                <a:spcPts val="0"/>
              </a:spcBef>
              <a:spcAft>
                <a:spcPts val="0"/>
              </a:spcAft>
              <a:defRPr/>
            </a:pPr>
            <a:endParaRPr lang="en-GB" b="1" dirty="0" smtClean="0"/>
          </a:p>
          <a:p>
            <a:pPr>
              <a:defRPr/>
            </a:pPr>
            <a:endParaRPr lang="en-GB" dirty="0" smtClean="0"/>
          </a:p>
          <a:p>
            <a:pPr>
              <a:defRPr/>
            </a:pPr>
            <a:r>
              <a:rPr lang="en-GB" dirty="0" smtClean="0"/>
              <a:t>Picture: </a:t>
            </a:r>
            <a:r>
              <a:rPr lang="en-GB" u="sng" dirty="0" smtClean="0">
                <a:cs typeface="+mn-cs"/>
                <a:hlinkClick r:id="rId3"/>
              </a:rPr>
              <a:t>http://static.goal.com/100000/100084.jpg</a:t>
            </a:r>
            <a:endParaRPr lang="en-GB" dirty="0" smtClean="0"/>
          </a:p>
          <a:p>
            <a:pPr>
              <a:defRPr/>
            </a:pPr>
            <a:r>
              <a:rPr lang="en-GB" dirty="0" smtClean="0"/>
              <a:t>Quote from : http://www.unicef.org/sowc99/sowc99a.pdf – The State of the World’s Children (1999) [downloaded Sept 20</a:t>
            </a:r>
            <a:r>
              <a:rPr lang="en-GB" baseline="30000" dirty="0" smtClean="0"/>
              <a:t>th</a:t>
            </a:r>
            <a:r>
              <a:rPr lang="en-GB" dirty="0" smtClean="0"/>
              <a:t> 2014)</a:t>
            </a:r>
          </a:p>
          <a:p>
            <a:pPr lvl="2">
              <a:spcBef>
                <a:spcPts val="600"/>
              </a:spcBef>
              <a:defRPr/>
            </a:pPr>
            <a:r>
              <a:rPr lang="en-GB" dirty="0" smtClean="0"/>
              <a:t>Kofi Annan was awarded the Peace Prize for having revitalized the UN and for having given priority to human rights. The Nobel Committee also recognized his commitment to the struggle to contain the spreading of the HIV virus in Africa and his declared opposition to international terrorism. </a:t>
            </a:r>
          </a:p>
          <a:p>
            <a:pPr lvl="2">
              <a:defRPr/>
            </a:pPr>
            <a:r>
              <a:rPr lang="en-GB" dirty="0" smtClean="0"/>
              <a:t>(http://www.nobelprize.org/nobel_prizes/peace/laureates/2001/annan-facts.html)</a:t>
            </a:r>
          </a:p>
          <a:p>
            <a:pPr lvl="2">
              <a:defRPr/>
            </a:pPr>
            <a:r>
              <a:rPr lang="en-GB" dirty="0" smtClean="0"/>
              <a:t>He served as the seventh Secretary-General of the United Nations from January 1997 to December 2006.</a:t>
            </a:r>
            <a:endParaRPr lang="en-GB"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5220142-C761-4954-98E9-90F8116FB5FD}" type="slidenum">
              <a:rPr lang="en-GB" altLang="en-US" smtClean="0">
                <a:latin typeface="Calibri" panose="020F0502020204030204" pitchFamily="34" charset="0"/>
              </a:rPr>
              <a:pPr/>
              <a:t>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49226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10</a:t>
            </a:fld>
            <a:endParaRPr lang="en-US"/>
          </a:p>
        </p:txBody>
      </p:sp>
    </p:spTree>
    <p:extLst>
      <p:ext uri="{BB962C8B-B14F-4D97-AF65-F5344CB8AC3E}">
        <p14:creationId xmlns:p14="http://schemas.microsoft.com/office/powerpoint/2010/main" val="4053485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11</a:t>
            </a:fld>
            <a:endParaRPr lang="en-US"/>
          </a:p>
        </p:txBody>
      </p:sp>
    </p:spTree>
    <p:extLst>
      <p:ext uri="{BB962C8B-B14F-4D97-AF65-F5344CB8AC3E}">
        <p14:creationId xmlns:p14="http://schemas.microsoft.com/office/powerpoint/2010/main" val="183071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12</a:t>
            </a:fld>
            <a:endParaRPr lang="en-US"/>
          </a:p>
        </p:txBody>
      </p:sp>
    </p:spTree>
    <p:extLst>
      <p:ext uri="{BB962C8B-B14F-4D97-AF65-F5344CB8AC3E}">
        <p14:creationId xmlns:p14="http://schemas.microsoft.com/office/powerpoint/2010/main" val="354589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SDG 4: </a:t>
            </a:r>
            <a:r>
              <a:rPr lang="en-ZA" sz="1200" kern="1200" dirty="0" smtClean="0">
                <a:solidFill>
                  <a:schemeClr val="tx1"/>
                </a:solidFill>
                <a:effectLst/>
                <a:latin typeface="+mn-lt"/>
                <a:ea typeface="+mn-ea"/>
                <a:cs typeface="Arial" charset="0"/>
              </a:rPr>
              <a:t>Ensure inclusive and equitable quality education and promote lifelong learning opportunities for all</a:t>
            </a:r>
            <a:endParaRPr lang="en-ZA" dirty="0"/>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13</a:t>
            </a:fld>
            <a:endParaRPr lang="en-US"/>
          </a:p>
        </p:txBody>
      </p:sp>
    </p:spTree>
    <p:extLst>
      <p:ext uri="{BB962C8B-B14F-4D97-AF65-F5344CB8AC3E}">
        <p14:creationId xmlns:p14="http://schemas.microsoft.com/office/powerpoint/2010/main" val="1169138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14</a:t>
            </a:fld>
            <a:endParaRPr lang="en-US"/>
          </a:p>
        </p:txBody>
      </p:sp>
    </p:spTree>
    <p:extLst>
      <p:ext uri="{BB962C8B-B14F-4D97-AF65-F5344CB8AC3E}">
        <p14:creationId xmlns:p14="http://schemas.microsoft.com/office/powerpoint/2010/main" val="209855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9A98391-FBBF-433F-86BE-EFA4955E72BD}" type="slidenum">
              <a:rPr lang="en-US" altLang="en-US" smtClean="0"/>
              <a:pPr>
                <a:defRPr/>
              </a:pPr>
              <a:t>15</a:t>
            </a:fld>
            <a:endParaRPr lang="en-US" altLang="en-US"/>
          </a:p>
        </p:txBody>
      </p:sp>
    </p:spTree>
    <p:extLst>
      <p:ext uri="{BB962C8B-B14F-4D97-AF65-F5344CB8AC3E}">
        <p14:creationId xmlns:p14="http://schemas.microsoft.com/office/powerpoint/2010/main" val="106366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16</a:t>
            </a:fld>
            <a:endParaRPr lang="en-US"/>
          </a:p>
        </p:txBody>
      </p:sp>
    </p:spTree>
    <p:extLst>
      <p:ext uri="{BB962C8B-B14F-4D97-AF65-F5344CB8AC3E}">
        <p14:creationId xmlns:p14="http://schemas.microsoft.com/office/powerpoint/2010/main" val="1701014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17</a:t>
            </a:fld>
            <a:endParaRPr lang="en-US"/>
          </a:p>
        </p:txBody>
      </p:sp>
    </p:spTree>
    <p:extLst>
      <p:ext uri="{BB962C8B-B14F-4D97-AF65-F5344CB8AC3E}">
        <p14:creationId xmlns:p14="http://schemas.microsoft.com/office/powerpoint/2010/main" val="4224940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18</a:t>
            </a:fld>
            <a:endParaRPr lang="en-US"/>
          </a:p>
        </p:txBody>
      </p:sp>
    </p:spTree>
    <p:extLst>
      <p:ext uri="{BB962C8B-B14F-4D97-AF65-F5344CB8AC3E}">
        <p14:creationId xmlns:p14="http://schemas.microsoft.com/office/powerpoint/2010/main" val="302274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supported faculty in creating health OER specifically for their students, based on pre-existing,</a:t>
            </a:r>
            <a:r>
              <a:rPr lang="en-GB" baseline="0" dirty="0" smtClean="0"/>
              <a:t> openly licensed high quality relevant content</a:t>
            </a:r>
            <a:endParaRPr lang="en-GB" dirty="0"/>
          </a:p>
        </p:txBody>
      </p:sp>
      <p:sp>
        <p:nvSpPr>
          <p:cNvPr id="4" name="Slide Number Placeholder 3"/>
          <p:cNvSpPr>
            <a:spLocks noGrp="1"/>
          </p:cNvSpPr>
          <p:nvPr>
            <p:ph type="sldNum" sz="quarter" idx="10"/>
          </p:nvPr>
        </p:nvSpPr>
        <p:spPr/>
        <p:txBody>
          <a:bodyPr/>
          <a:lstStyle/>
          <a:p>
            <a:fld id="{CB664927-3934-4398-AEA3-0A27EADE74A6}" type="slidenum">
              <a:rPr lang="en-GB" smtClean="0"/>
              <a:t>19</a:t>
            </a:fld>
            <a:endParaRPr lang="en-GB"/>
          </a:p>
        </p:txBody>
      </p:sp>
    </p:spTree>
    <p:extLst>
      <p:ext uri="{BB962C8B-B14F-4D97-AF65-F5344CB8AC3E}">
        <p14:creationId xmlns:p14="http://schemas.microsoft.com/office/powerpoint/2010/main" val="27132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cs typeface="Arial" panose="020B0604020202020204" pitchFamily="34" charset="0"/>
              </a:rPr>
              <a:t>SDG 4 is a wide ranging and, as we have heard, ambitious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9A340B23-D33E-4773-88AD-A555B37A54DC}"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8650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Malawi, Ethiopia, Uganda,</a:t>
            </a:r>
            <a:r>
              <a:rPr lang="en-GB" baseline="0" dirty="0" smtClean="0"/>
              <a:t> Kenya and Tanzania, we have worked with faculty to narrow the divide between the agricultural knowledge produced in the academy and the agricultural know-how generated by farmers on the ground. This is one step towards improved food-security in Africa; one step towards ensuring that drought and climate change do not inevitably result in famine on our continent.</a:t>
            </a:r>
            <a:endParaRPr lang="en-GB" dirty="0"/>
          </a:p>
        </p:txBody>
      </p:sp>
      <p:sp>
        <p:nvSpPr>
          <p:cNvPr id="4" name="Slide Number Placeholder 3"/>
          <p:cNvSpPr>
            <a:spLocks noGrp="1"/>
          </p:cNvSpPr>
          <p:nvPr>
            <p:ph type="sldNum" sz="quarter" idx="10"/>
          </p:nvPr>
        </p:nvSpPr>
        <p:spPr/>
        <p:txBody>
          <a:bodyPr/>
          <a:lstStyle/>
          <a:p>
            <a:fld id="{CB664927-3934-4398-AEA3-0A27EADE74A6}" type="slidenum">
              <a:rPr lang="en-GB" smtClean="0"/>
              <a:t>20</a:t>
            </a:fld>
            <a:endParaRPr lang="en-GB"/>
          </a:p>
        </p:txBody>
      </p:sp>
    </p:spTree>
    <p:extLst>
      <p:ext uri="{BB962C8B-B14F-4D97-AF65-F5344CB8AC3E}">
        <p14:creationId xmlns:p14="http://schemas.microsoft.com/office/powerpoint/2010/main" val="97892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We</a:t>
            </a:r>
            <a:r>
              <a:rPr lang="en-GB" b="0" baseline="0" dirty="0" smtClean="0"/>
              <a:t> are working with t</a:t>
            </a:r>
            <a:r>
              <a:rPr lang="en-GB" dirty="0" smtClean="0"/>
              <a:t>he Faculty of Veterinary Science at the University of Pretoria, and its partners, in other Faculties of Vet Science across the continent, who have recognized the need to provide high quality Continuing Professional Development (CPD) training for veterinarians and allied professions including para-veterinary professionals. </a:t>
            </a:r>
            <a:r>
              <a:rPr lang="en-GB" dirty="0" smtClean="0">
                <a:effectLst/>
              </a:rPr>
              <a:t>This has initiated the development of the African Veterinary Information Portal (</a:t>
            </a:r>
            <a:r>
              <a:rPr lang="en-GB" dirty="0" err="1" smtClean="0">
                <a:effectLst/>
              </a:rPr>
              <a:t>AfriVIP</a:t>
            </a:r>
            <a:r>
              <a:rPr lang="en-GB" dirty="0" smtClean="0">
                <a:effectLst/>
              </a:rPr>
              <a:t>), for veterinary training and information and a training platform of the O</a:t>
            </a:r>
            <a:r>
              <a:rPr lang="en-GB" dirty="0" smtClean="0">
                <a:effectLst/>
                <a:hlinkClick r:id="rId3"/>
              </a:rPr>
              <a:t>IE Collaborating Centre for Training in Integrated Livestock and Wildlife Health and Management</a:t>
            </a:r>
            <a:r>
              <a:rPr lang="en-GB" dirty="0" smtClean="0">
                <a:effectLst/>
              </a:rPr>
              <a:t>. </a:t>
            </a:r>
            <a:endParaRPr lang="en-GB" dirty="0" smtClean="0"/>
          </a:p>
          <a:p>
            <a:endParaRPr lang="en-ZA" dirty="0"/>
          </a:p>
        </p:txBody>
      </p:sp>
      <p:sp>
        <p:nvSpPr>
          <p:cNvPr id="4" name="Slide Number Placeholder 3"/>
          <p:cNvSpPr>
            <a:spLocks noGrp="1"/>
          </p:cNvSpPr>
          <p:nvPr>
            <p:ph type="sldNum" sz="quarter" idx="10"/>
          </p:nvPr>
        </p:nvSpPr>
        <p:spPr/>
        <p:txBody>
          <a:bodyPr/>
          <a:lstStyle/>
          <a:p>
            <a:fld id="{7110C230-F9EE-4335-8649-8851884E5B7A}" type="slidenum">
              <a:rPr lang="en-ZA" smtClean="0">
                <a:solidFill>
                  <a:prstClr val="black"/>
                </a:solidFill>
              </a:rPr>
              <a:pPr/>
              <a:t>21</a:t>
            </a:fld>
            <a:endParaRPr lang="en-ZA">
              <a:solidFill>
                <a:prstClr val="black"/>
              </a:solidFill>
            </a:endParaRPr>
          </a:p>
        </p:txBody>
      </p:sp>
    </p:spTree>
    <p:extLst>
      <p:ext uri="{BB962C8B-B14F-4D97-AF65-F5344CB8AC3E}">
        <p14:creationId xmlns:p14="http://schemas.microsoft.com/office/powerpoint/2010/main" val="851385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The African Story Book aims to generate a plethora of stories in languages familiar to Africa’s children.</a:t>
            </a:r>
            <a:r>
              <a:rPr lang="en-GB" sz="1200" b="1" baseline="0" dirty="0" smtClean="0"/>
              <a:t> The more stories children read (write, perform, listen to) the more likely they are to enjoy reading.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t>The African Story Book is a practical application of technology to share and generate openly licensed stories and thereby improve </a:t>
            </a:r>
            <a:r>
              <a:rPr lang="en-GB" sz="1200" b="1" dirty="0" smtClean="0"/>
              <a:t>Early Childhood Literacy.</a:t>
            </a:r>
          </a:p>
        </p:txBody>
      </p:sp>
      <p:sp>
        <p:nvSpPr>
          <p:cNvPr id="4" name="Slide Number Placeholder 3"/>
          <p:cNvSpPr>
            <a:spLocks noGrp="1"/>
          </p:cNvSpPr>
          <p:nvPr>
            <p:ph type="sldNum" sz="quarter" idx="10"/>
          </p:nvPr>
        </p:nvSpPr>
        <p:spPr/>
        <p:txBody>
          <a:bodyPr/>
          <a:lstStyle/>
          <a:p>
            <a:fld id="{CB664927-3934-4398-AEA3-0A27EADE74A6}" type="slidenum">
              <a:rPr lang="en-GB" smtClean="0"/>
              <a:t>22</a:t>
            </a:fld>
            <a:endParaRPr lang="en-GB"/>
          </a:p>
        </p:txBody>
      </p:sp>
    </p:spTree>
    <p:extLst>
      <p:ext uri="{BB962C8B-B14F-4D97-AF65-F5344CB8AC3E}">
        <p14:creationId xmlns:p14="http://schemas.microsoft.com/office/powerpoint/2010/main" val="347650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Because OER  allows flexibility in module and course design and in the long-term, cuts costs</a:t>
            </a:r>
            <a:endParaRPr lang="en-GB" sz="1200" dirty="0" smtClean="0"/>
          </a:p>
          <a:p>
            <a:pPr marL="176213" eaLnBrk="0" hangingPunct="0">
              <a:spcBef>
                <a:spcPct val="20000"/>
              </a:spcBef>
              <a:spcAft>
                <a:spcPts val="600"/>
              </a:spcAft>
              <a:defRPr/>
            </a:pPr>
            <a:r>
              <a:rPr lang="en-GB" sz="1200" dirty="0" smtClean="0"/>
              <a:t>No Royalties;</a:t>
            </a:r>
            <a:r>
              <a:rPr lang="en-GB" sz="1200" baseline="0" dirty="0" smtClean="0"/>
              <a:t> Choose how to share; Freely available</a:t>
            </a:r>
          </a:p>
          <a:p>
            <a:pPr marL="176213" eaLnBrk="0" hangingPunct="0">
              <a:spcBef>
                <a:spcPct val="20000"/>
              </a:spcBef>
              <a:spcAft>
                <a:spcPts val="600"/>
              </a:spcAft>
              <a:defRPr/>
            </a:pPr>
            <a:r>
              <a:rPr lang="en-GB" sz="1200" dirty="0" smtClean="0"/>
              <a:t>Allows </a:t>
            </a:r>
            <a:r>
              <a:rPr lang="en-GB" sz="1200" dirty="0" smtClean="0">
                <a:effectLst>
                  <a:outerShdw blurRad="38100" dist="38100" dir="2700000" algn="tl">
                    <a:srgbClr val="000000">
                      <a:alpha val="43137"/>
                    </a:srgbClr>
                  </a:outerShdw>
                </a:effectLst>
              </a:rPr>
              <a:t>contextualisation</a:t>
            </a:r>
            <a:r>
              <a:rPr lang="en-GB" sz="1200" dirty="0" smtClean="0"/>
              <a:t> of existing quality resources</a:t>
            </a:r>
          </a:p>
          <a:p>
            <a:pPr marL="176213" eaLnBrk="0" hangingPunct="0">
              <a:spcBef>
                <a:spcPts val="600"/>
              </a:spcBef>
              <a:defRPr/>
            </a:pPr>
            <a:r>
              <a:rPr lang="en-GB" altLang="en-US" sz="1200" dirty="0" smtClean="0"/>
              <a:t>Facilitates conversations </a:t>
            </a:r>
            <a:r>
              <a:rPr lang="en-GB" altLang="en-US" sz="1200" dirty="0" smtClean="0">
                <a:effectLst>
                  <a:outerShdw blurRad="38100" dist="38100" dir="2700000" algn="tl">
                    <a:srgbClr val="000000">
                      <a:alpha val="43137"/>
                    </a:srgbClr>
                  </a:outerShdw>
                </a:effectLst>
              </a:rPr>
              <a:t>about institutional and national policy necessary</a:t>
            </a:r>
            <a:r>
              <a:rPr lang="en-GB" altLang="en-US" sz="1200" dirty="0" smtClean="0"/>
              <a:t> to  support quality teaching, learning and research</a:t>
            </a:r>
          </a:p>
          <a:p>
            <a:pPr marL="0" marR="0" indent="0" algn="l" defTabSz="914400" rtl="0" eaLnBrk="1" fontAlgn="auto" latinLnBrk="0" hangingPunct="1">
              <a:lnSpc>
                <a:spcPct val="100000"/>
              </a:lnSpc>
              <a:spcBef>
                <a:spcPts val="0"/>
              </a:spcBef>
              <a:spcAft>
                <a:spcPts val="1200"/>
              </a:spcAft>
              <a:buClrTx/>
              <a:buSzTx/>
              <a:buFontTx/>
              <a:buNone/>
              <a:tabLst/>
              <a:defRPr/>
            </a:pPr>
            <a:r>
              <a:rPr lang="en-GB" sz="1200" b="1" dirty="0" smtClean="0">
                <a:effectLst>
                  <a:outerShdw blurRad="38100" dist="38100" dir="2700000" algn="tl">
                    <a:srgbClr val="000000">
                      <a:alpha val="43137"/>
                    </a:srgbClr>
                  </a:outerShdw>
                </a:effectLst>
              </a:rPr>
              <a:t>OER is a tool</a:t>
            </a:r>
            <a:r>
              <a:rPr lang="en-GB" sz="1200" b="1" baseline="0" dirty="0" smtClean="0">
                <a:effectLst>
                  <a:outerShdw blurRad="38100" dist="38100" dir="2700000" algn="tl">
                    <a:srgbClr val="000000">
                      <a:alpha val="43137"/>
                    </a:srgbClr>
                  </a:outerShdw>
                </a:effectLst>
              </a:rPr>
              <a:t> that enables </a:t>
            </a:r>
            <a:r>
              <a:rPr lang="en-GB" sz="1200" b="1" dirty="0" smtClean="0">
                <a:effectLst>
                  <a:outerShdw blurRad="38100" dist="38100" dir="2700000" algn="tl">
                    <a:srgbClr val="000000">
                      <a:alpha val="43137"/>
                    </a:srgbClr>
                  </a:outerShdw>
                </a:effectLst>
              </a:rPr>
              <a:t>Africa to share with the rest of the world its wealth</a:t>
            </a:r>
            <a:r>
              <a:rPr lang="en-GB" sz="1200" b="1" baseline="0" dirty="0" smtClean="0">
                <a:effectLst>
                  <a:outerShdw blurRad="38100" dist="38100" dir="2700000" algn="tl">
                    <a:srgbClr val="000000">
                      <a:alpha val="43137"/>
                    </a:srgbClr>
                  </a:outerShdw>
                </a:effectLst>
              </a:rPr>
              <a:t> of </a:t>
            </a:r>
            <a:r>
              <a:rPr lang="en-GB" sz="1200" b="1" dirty="0" smtClean="0">
                <a:effectLst>
                  <a:outerShdw blurRad="38100" dist="38100" dir="2700000" algn="tl">
                    <a:srgbClr val="000000">
                      <a:alpha val="43137"/>
                    </a:srgbClr>
                  </a:outerShdw>
                </a:effectLst>
              </a:rPr>
              <a:t>knowledge!</a:t>
            </a:r>
          </a:p>
          <a:p>
            <a:pPr eaLnBrk="1" hangingPunct="1"/>
            <a:endParaRPr lang="en-GB"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A98F92-6E53-4D20-BBF5-3D89F07B99F2}" type="slidenum">
              <a:rPr lang="en-GB" smtClean="0">
                <a:latin typeface="Arial" charset="0"/>
              </a:rPr>
              <a:pPr/>
              <a:t>23</a:t>
            </a:fld>
            <a:endParaRPr lang="en-GB" smtClean="0">
              <a:latin typeface="Arial" charset="0"/>
            </a:endParaRPr>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latin typeface="Arial" charset="0"/>
              </a:rPr>
              <a:t>Catherine Ngugi OER Africa</a:t>
            </a:r>
          </a:p>
        </p:txBody>
      </p:sp>
      <p:sp>
        <p:nvSpPr>
          <p:cNvPr id="44038"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latin typeface="Arial" charset="0"/>
              </a:rPr>
              <a:t>OER in Developing Countries  Partnerships for Effective Collaboration</a:t>
            </a:r>
          </a:p>
        </p:txBody>
      </p:sp>
    </p:spTree>
    <p:extLst>
      <p:ext uri="{BB962C8B-B14F-4D97-AF65-F5344CB8AC3E}">
        <p14:creationId xmlns:p14="http://schemas.microsoft.com/office/powerpoint/2010/main" val="3557055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24</a:t>
            </a:fld>
            <a:endParaRPr lang="en-US"/>
          </a:p>
        </p:txBody>
      </p:sp>
    </p:spTree>
    <p:extLst>
      <p:ext uri="{BB962C8B-B14F-4D97-AF65-F5344CB8AC3E}">
        <p14:creationId xmlns:p14="http://schemas.microsoft.com/office/powerpoint/2010/main" val="590087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25</a:t>
            </a:fld>
            <a:endParaRPr lang="en-US"/>
          </a:p>
        </p:txBody>
      </p:sp>
    </p:spTree>
    <p:extLst>
      <p:ext uri="{BB962C8B-B14F-4D97-AF65-F5344CB8AC3E}">
        <p14:creationId xmlns:p14="http://schemas.microsoft.com/office/powerpoint/2010/main" val="62377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26</a:t>
            </a:fld>
            <a:endParaRPr lang="en-US"/>
          </a:p>
        </p:txBody>
      </p:sp>
    </p:spTree>
    <p:extLst>
      <p:ext uri="{BB962C8B-B14F-4D97-AF65-F5344CB8AC3E}">
        <p14:creationId xmlns:p14="http://schemas.microsoft.com/office/powerpoint/2010/main" val="248551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27</a:t>
            </a:fld>
            <a:endParaRPr lang="en-US"/>
          </a:p>
        </p:txBody>
      </p:sp>
    </p:spTree>
    <p:extLst>
      <p:ext uri="{BB962C8B-B14F-4D97-AF65-F5344CB8AC3E}">
        <p14:creationId xmlns:p14="http://schemas.microsoft.com/office/powerpoint/2010/main" val="978379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28</a:t>
            </a:fld>
            <a:endParaRPr lang="en-US"/>
          </a:p>
        </p:txBody>
      </p:sp>
    </p:spTree>
    <p:extLst>
      <p:ext uri="{BB962C8B-B14F-4D97-AF65-F5344CB8AC3E}">
        <p14:creationId xmlns:p14="http://schemas.microsoft.com/office/powerpoint/2010/main" val="952098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Christensen, C . M. (1997) The Innovator's Dilemma</a:t>
            </a:r>
            <a:endParaRPr lang="en-ZA" dirty="0"/>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29</a:t>
            </a:fld>
            <a:endParaRPr lang="en-US"/>
          </a:p>
        </p:txBody>
      </p:sp>
    </p:spTree>
    <p:extLst>
      <p:ext uri="{BB962C8B-B14F-4D97-AF65-F5344CB8AC3E}">
        <p14:creationId xmlns:p14="http://schemas.microsoft.com/office/powerpoint/2010/main" val="5538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4E76A18A-D846-4793-8C71-5FF2FCF62BB8}" type="slidenum">
              <a:rPr lang="en-US" smtClean="0"/>
              <a:pPr>
                <a:defRPr/>
              </a:pPr>
              <a:t>3</a:t>
            </a:fld>
            <a:endParaRPr lang="en-US"/>
          </a:p>
        </p:txBody>
      </p:sp>
    </p:spTree>
    <p:extLst>
      <p:ext uri="{BB962C8B-B14F-4D97-AF65-F5344CB8AC3E}">
        <p14:creationId xmlns:p14="http://schemas.microsoft.com/office/powerpoint/2010/main" val="3174231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85EBC77-9CC5-4758-B75D-48C55484A2BB}" type="slidenum">
              <a:rPr lang="en-US" altLang="en-US" smtClean="0"/>
              <a:pPr>
                <a:defRPr/>
              </a:pPr>
              <a:t>30</a:t>
            </a:fld>
            <a:endParaRPr lang="en-US" altLang="en-US"/>
          </a:p>
        </p:txBody>
      </p:sp>
    </p:spTree>
    <p:extLst>
      <p:ext uri="{BB962C8B-B14F-4D97-AF65-F5344CB8AC3E}">
        <p14:creationId xmlns:p14="http://schemas.microsoft.com/office/powerpoint/2010/main" val="886353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cs typeface="Arial" panose="020B0604020202020204" pitchFamily="34"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CF3CFFF-1A0D-4AC4-B54B-CD2AF81E1B79}" type="slidenum">
              <a:rPr lang="en-US" altLang="en-US" smtClean="0">
                <a:latin typeface="Calibri" panose="020F0502020204030204" pitchFamily="34" charset="0"/>
              </a:rPr>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59762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85EBC77-9CC5-4758-B75D-48C55484A2BB}" type="slidenum">
              <a:rPr lang="en-US" altLang="en-US" smtClean="0"/>
              <a:pPr>
                <a:defRPr/>
              </a:pPr>
              <a:t>32</a:t>
            </a:fld>
            <a:endParaRPr lang="en-US" altLang="en-US"/>
          </a:p>
        </p:txBody>
      </p:sp>
    </p:spTree>
    <p:extLst>
      <p:ext uri="{BB962C8B-B14F-4D97-AF65-F5344CB8AC3E}">
        <p14:creationId xmlns:p14="http://schemas.microsoft.com/office/powerpoint/2010/main" val="1481023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33</a:t>
            </a:fld>
            <a:endParaRPr lang="en-US"/>
          </a:p>
        </p:txBody>
      </p:sp>
    </p:spTree>
    <p:extLst>
      <p:ext uri="{BB962C8B-B14F-4D97-AF65-F5344CB8AC3E}">
        <p14:creationId xmlns:p14="http://schemas.microsoft.com/office/powerpoint/2010/main" val="1402013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34</a:t>
            </a:fld>
            <a:endParaRPr lang="en-US"/>
          </a:p>
        </p:txBody>
      </p:sp>
    </p:spTree>
    <p:extLst>
      <p:ext uri="{BB962C8B-B14F-4D97-AF65-F5344CB8AC3E}">
        <p14:creationId xmlns:p14="http://schemas.microsoft.com/office/powerpoint/2010/main" val="3542711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85EBC77-9CC5-4758-B75D-48C55484A2BB}" type="slidenum">
              <a:rPr lang="en-US" altLang="en-US" smtClean="0"/>
              <a:pPr>
                <a:defRPr/>
              </a:pPr>
              <a:t>35</a:t>
            </a:fld>
            <a:endParaRPr lang="en-US" altLang="en-US"/>
          </a:p>
        </p:txBody>
      </p:sp>
    </p:spTree>
    <p:extLst>
      <p:ext uri="{BB962C8B-B14F-4D97-AF65-F5344CB8AC3E}">
        <p14:creationId xmlns:p14="http://schemas.microsoft.com/office/powerpoint/2010/main" val="3832354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85EBC77-9CC5-4758-B75D-48C55484A2BB}" type="slidenum">
              <a:rPr lang="en-US" altLang="en-US" smtClean="0"/>
              <a:pPr>
                <a:defRPr/>
              </a:pPr>
              <a:t>36</a:t>
            </a:fld>
            <a:endParaRPr lang="en-US" altLang="en-US"/>
          </a:p>
        </p:txBody>
      </p:sp>
    </p:spTree>
    <p:extLst>
      <p:ext uri="{BB962C8B-B14F-4D97-AF65-F5344CB8AC3E}">
        <p14:creationId xmlns:p14="http://schemas.microsoft.com/office/powerpoint/2010/main" val="3331776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cs typeface="Arial" panose="020B0604020202020204"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6774EB1-870D-4094-816F-16B67BA4D4F6}" type="slidenum">
              <a:rPr lang="en-US" altLang="en-US" smtClean="0">
                <a:latin typeface="Calibri" panose="020F0502020204030204" pitchFamily="34" charset="0"/>
              </a:rPr>
              <a:pPr/>
              <a:t>37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1804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4</a:t>
            </a:fld>
            <a:endParaRPr lang="en-US"/>
          </a:p>
        </p:txBody>
      </p:sp>
    </p:spTree>
    <p:extLst>
      <p:ext uri="{BB962C8B-B14F-4D97-AF65-F5344CB8AC3E}">
        <p14:creationId xmlns:p14="http://schemas.microsoft.com/office/powerpoint/2010/main" val="266358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5</a:t>
            </a:fld>
            <a:endParaRPr lang="en-US"/>
          </a:p>
        </p:txBody>
      </p:sp>
    </p:spTree>
    <p:extLst>
      <p:ext uri="{BB962C8B-B14F-4D97-AF65-F5344CB8AC3E}">
        <p14:creationId xmlns:p14="http://schemas.microsoft.com/office/powerpoint/2010/main" val="411040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6</a:t>
            </a:fld>
            <a:endParaRPr lang="en-US"/>
          </a:p>
        </p:txBody>
      </p:sp>
    </p:spTree>
    <p:extLst>
      <p:ext uri="{BB962C8B-B14F-4D97-AF65-F5344CB8AC3E}">
        <p14:creationId xmlns:p14="http://schemas.microsoft.com/office/powerpoint/2010/main" val="308217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baseline="30000" dirty="0" smtClean="0">
                <a:solidFill>
                  <a:schemeClr val="tx1"/>
                </a:solidFill>
                <a:effectLst/>
                <a:latin typeface="+mn-lt"/>
                <a:ea typeface="+mn-ea"/>
                <a:cs typeface="Arial" charset="0"/>
              </a:rPr>
              <a:t>9 </a:t>
            </a:r>
            <a:r>
              <a:rPr lang="en-ZA" sz="1200" kern="1200" dirty="0" smtClean="0">
                <a:solidFill>
                  <a:schemeClr val="tx1"/>
                </a:solidFill>
                <a:effectLst/>
                <a:latin typeface="+mn-lt"/>
                <a:ea typeface="+mn-ea"/>
                <a:cs typeface="Arial" charset="0"/>
              </a:rPr>
              <a:t>This has also necessitated faculties seeking out other sources of income that they need to support themselves and their families. The result is a </a:t>
            </a:r>
            <a:r>
              <a:rPr lang="en-ZA" sz="1200" kern="1200" dirty="0" smtClean="0">
                <a:solidFill>
                  <a:schemeClr val="tx1"/>
                </a:solidFill>
                <a:effectLst/>
                <a:latin typeface="+mn-lt"/>
                <a:ea typeface="+mn-ea"/>
                <a:cs typeface="Arial" charset="0"/>
              </a:rPr>
              <a:t>less </a:t>
            </a:r>
            <a:r>
              <a:rPr lang="en-ZA" sz="1200" kern="1200" dirty="0" smtClean="0">
                <a:solidFill>
                  <a:schemeClr val="tx1"/>
                </a:solidFill>
                <a:effectLst/>
                <a:latin typeface="+mn-lt"/>
                <a:ea typeface="+mn-ea"/>
                <a:cs typeface="Arial" charset="0"/>
              </a:rPr>
              <a:t>focused commitment to quality teaching and research in many cases.</a:t>
            </a:r>
            <a:endParaRPr lang="en-ZA" dirty="0"/>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7</a:t>
            </a:fld>
            <a:endParaRPr lang="en-US"/>
          </a:p>
        </p:txBody>
      </p:sp>
    </p:spTree>
    <p:extLst>
      <p:ext uri="{BB962C8B-B14F-4D97-AF65-F5344CB8AC3E}">
        <p14:creationId xmlns:p14="http://schemas.microsoft.com/office/powerpoint/2010/main" val="74698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8</a:t>
            </a:fld>
            <a:endParaRPr lang="en-US"/>
          </a:p>
        </p:txBody>
      </p:sp>
    </p:spTree>
    <p:extLst>
      <p:ext uri="{BB962C8B-B14F-4D97-AF65-F5344CB8AC3E}">
        <p14:creationId xmlns:p14="http://schemas.microsoft.com/office/powerpoint/2010/main" val="71472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CC1DE57-A798-4940-A3F7-305D1BBA3C0A}" type="slidenum">
              <a:rPr lang="en-US" smtClean="0"/>
              <a:pPr>
                <a:defRPr/>
              </a:pPr>
              <a:t>9</a:t>
            </a:fld>
            <a:endParaRPr lang="en-US"/>
          </a:p>
        </p:txBody>
      </p:sp>
    </p:spTree>
    <p:extLst>
      <p:ext uri="{BB962C8B-B14F-4D97-AF65-F5344CB8AC3E}">
        <p14:creationId xmlns:p14="http://schemas.microsoft.com/office/powerpoint/2010/main" val="2500271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txBox="1">
            <a:spLocks/>
          </p:cNvSpPr>
          <p:nvPr userDrawn="1"/>
        </p:nvSpPr>
        <p:spPr>
          <a:xfrm>
            <a:off x="685800" y="2357438"/>
            <a:ext cx="7772400" cy="690562"/>
          </a:xfrm>
          <a:prstGeom prst="rect">
            <a:avLst/>
          </a:prstGeom>
        </p:spPr>
        <p:txBody>
          <a:bodyPr lIns="0" tIns="0" rIns="0" bIns="0" anchor="ctr"/>
          <a:lstStyle>
            <a:lvl1pPr>
              <a:lnSpc>
                <a:spcPts val="4600"/>
              </a:lnSpc>
              <a:defRPr sz="4500" b="0" i="0">
                <a:solidFill>
                  <a:schemeClr val="bg1"/>
                </a:solidFill>
                <a:latin typeface="Myriad Pro Light"/>
                <a:cs typeface="Myriad Pro Light"/>
              </a:defRPr>
            </a:lvl1pPr>
          </a:lstStyle>
          <a:p>
            <a:pPr algn="ctr" fontAlgn="auto">
              <a:lnSpc>
                <a:spcPct val="100000"/>
              </a:lnSpc>
              <a:spcAft>
                <a:spcPts val="0"/>
              </a:spcAft>
              <a:defRPr/>
            </a:pPr>
            <a:endParaRPr lang="en-US" sz="2000" i="1" dirty="0">
              <a:solidFill>
                <a:srgbClr val="D4A73C"/>
              </a:solidFill>
              <a:latin typeface="Calibri" pitchFamily="34" charset="0"/>
              <a:ea typeface="+mj-ea"/>
              <a:cs typeface="Calibri" pitchFamily="34" charset="0"/>
            </a:endParaRPr>
          </a:p>
        </p:txBody>
      </p:sp>
      <p:sp>
        <p:nvSpPr>
          <p:cNvPr id="2" name="Title 1"/>
          <p:cNvSpPr>
            <a:spLocks noGrp="1"/>
          </p:cNvSpPr>
          <p:nvPr>
            <p:ph type="ctrTitle"/>
          </p:nvPr>
        </p:nvSpPr>
        <p:spPr>
          <a:xfrm>
            <a:off x="685800" y="731744"/>
            <a:ext cx="7772400" cy="1670875"/>
          </a:xfrm>
        </p:spPr>
        <p:txBody>
          <a:bodyPr bIns="0" anchor="b">
            <a:noAutofit/>
          </a:bodyPr>
          <a:lstStyle>
            <a:lvl1pPr>
              <a:lnSpc>
                <a:spcPts val="4750"/>
              </a:lnSpc>
              <a:defRPr sz="4300" b="0" i="0">
                <a:solidFill>
                  <a:schemeClr val="bg1"/>
                </a:solidFill>
                <a:latin typeface="Calibri" pitchFamily="34" charset="0"/>
                <a:cs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0" y="3048000"/>
            <a:ext cx="9144000" cy="381000"/>
          </a:xfrm>
        </p:spPr>
        <p:txBody>
          <a:bodyPr>
            <a:normAutofit/>
          </a:bodyPr>
          <a:lstStyle>
            <a:lvl1pPr marL="0" indent="0" algn="ctr">
              <a:buNone/>
              <a:defRPr sz="1600" b="0" i="0" spc="50">
                <a:solidFill>
                  <a:srgbClr val="FFFFFF"/>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EC7D1B3-5537-48A8-89F1-C00A8B6B3255}" type="datetimeFigureOut">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55F3FA9-33E9-4F0B-B34A-E3F9C6AF8C2E}" type="slidenum">
              <a:rPr lang="en-US"/>
              <a:pPr>
                <a:defRPr/>
              </a:pPr>
              <a:t>‹#›</a:t>
            </a:fld>
            <a:endParaRPr lang="en-US"/>
          </a:p>
        </p:txBody>
      </p:sp>
    </p:spTree>
    <p:extLst>
      <p:ext uri="{BB962C8B-B14F-4D97-AF65-F5344CB8AC3E}">
        <p14:creationId xmlns:p14="http://schemas.microsoft.com/office/powerpoint/2010/main" val="411741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28B992-7DCA-42AA-9CAB-608C40608999}" type="datetimeFigureOut">
              <a:rPr lang="en-GB" smtClean="0"/>
              <a:t>07/03/2017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73680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2284"/>
            <a:ext cx="9144000" cy="6853431"/>
          </a:xfrm>
          <a:prstGeom prst="rect">
            <a:avLst/>
          </a:prstGeom>
        </p:spPr>
      </p:pic>
      <p:sp>
        <p:nvSpPr>
          <p:cNvPr id="5" name="TextBox 4"/>
          <p:cNvSpPr txBox="1"/>
          <p:nvPr userDrawn="1"/>
        </p:nvSpPr>
        <p:spPr>
          <a:xfrm>
            <a:off x="439738" y="193675"/>
            <a:ext cx="4894262" cy="141288"/>
          </a:xfrm>
          <a:prstGeom prst="rect">
            <a:avLst/>
          </a:prstGeom>
        </p:spPr>
        <p:txBody>
          <a:bodyPr lIns="0" tIns="0" rIns="0" bIns="0"/>
          <a:lstStyle/>
          <a:p>
            <a:pPr fontAlgn="auto">
              <a:spcAft>
                <a:spcPts val="0"/>
              </a:spcAft>
              <a:defRPr/>
            </a:pPr>
            <a:endParaRPr lang="en-US" sz="1100" cap="all" dirty="0">
              <a:solidFill>
                <a:srgbClr val="D4A73C"/>
              </a:solidFill>
              <a:latin typeface="Calibri" pitchFamily="34" charset="0"/>
              <a:ea typeface="+mj-ea"/>
              <a:cs typeface="Calibri" pitchFamily="34" charset="0"/>
            </a:endParaRPr>
          </a:p>
        </p:txBody>
      </p:sp>
      <p:sp>
        <p:nvSpPr>
          <p:cNvPr id="2" name="Title 1"/>
          <p:cNvSpPr>
            <a:spLocks noGrp="1"/>
          </p:cNvSpPr>
          <p:nvPr>
            <p:ph type="title"/>
          </p:nvPr>
        </p:nvSpPr>
        <p:spPr>
          <a:xfrm>
            <a:off x="457200" y="370078"/>
            <a:ext cx="8229600" cy="1143000"/>
          </a:xfrm>
        </p:spPr>
        <p:txBody>
          <a:bodyPr/>
          <a:lstStyle>
            <a:lvl1pPr>
              <a:defRPr>
                <a:solidFill>
                  <a:srgbClr val="166594"/>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a:xfrm>
            <a:off x="457200" y="1623295"/>
            <a:ext cx="8229600" cy="4525963"/>
          </a:xfrm>
        </p:spPr>
        <p:txBody>
          <a:bodyPr/>
          <a:lstStyle>
            <a:lvl1pPr>
              <a:defRPr>
                <a:solidFill>
                  <a:srgbClr val="166594"/>
                </a:solidFill>
                <a:latin typeface="Calibri" pitchFamily="34" charset="0"/>
                <a:cs typeface="Calibri" pitchFamily="34" charset="0"/>
              </a:defRPr>
            </a:lvl1pPr>
            <a:lvl2pPr>
              <a:defRPr>
                <a:solidFill>
                  <a:srgbClr val="166594"/>
                </a:solidFill>
                <a:latin typeface="Calibri" pitchFamily="34" charset="0"/>
                <a:cs typeface="Calibri" pitchFamily="34" charset="0"/>
              </a:defRPr>
            </a:lvl2pPr>
            <a:lvl3pPr>
              <a:defRPr>
                <a:solidFill>
                  <a:srgbClr val="166594"/>
                </a:solidFill>
                <a:latin typeface="Calibri" pitchFamily="34" charset="0"/>
                <a:cs typeface="Calibri" pitchFamily="34" charset="0"/>
              </a:defRPr>
            </a:lvl3pPr>
            <a:lvl4pPr>
              <a:defRPr>
                <a:solidFill>
                  <a:srgbClr val="166594"/>
                </a:solidFill>
                <a:latin typeface="Calibri" pitchFamily="34" charset="0"/>
                <a:cs typeface="Calibri" pitchFamily="34" charset="0"/>
              </a:defRPr>
            </a:lvl4pPr>
            <a:lvl5pPr>
              <a:defRPr>
                <a:solidFill>
                  <a:srgbClr val="166594"/>
                </a:solidFill>
                <a:latin typeface="Calibri" pitchFamily="34" charset="0"/>
                <a:cs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9F3C265E-7091-4322-9F99-79796F77CB18}" type="datetimeFigureOut">
              <a:rPr lang="en-US"/>
              <a:pPr>
                <a:defRPr/>
              </a:pPr>
              <a:t>3/7/2017</a:t>
            </a:fld>
            <a:endParaRPr lang="en-US"/>
          </a:p>
        </p:txBody>
      </p:sp>
    </p:spTree>
    <p:extLst>
      <p:ext uri="{BB962C8B-B14F-4D97-AF65-F5344CB8AC3E}">
        <p14:creationId xmlns:p14="http://schemas.microsoft.com/office/powerpoint/2010/main" val="43852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2284"/>
            <a:ext cx="9144000" cy="6853431"/>
          </a:xfrm>
          <a:prstGeom prst="rect">
            <a:avLst/>
          </a:prstGeom>
        </p:spPr>
      </p:pic>
      <p:sp>
        <p:nvSpPr>
          <p:cNvPr id="2" name="Title 1"/>
          <p:cNvSpPr>
            <a:spLocks noGrp="1"/>
          </p:cNvSpPr>
          <p:nvPr>
            <p:ph type="title"/>
          </p:nvPr>
        </p:nvSpPr>
        <p:spPr>
          <a:xfrm>
            <a:off x="722313" y="4406900"/>
            <a:ext cx="7772400" cy="1362075"/>
          </a:xfrm>
        </p:spPr>
        <p:txBody>
          <a:bodyPr anchor="t">
            <a:normAutofit/>
          </a:bodyPr>
          <a:lstStyle>
            <a:lvl1pPr algn="ctr">
              <a:defRPr sz="2400" b="1" cap="all">
                <a:solidFill>
                  <a:srgbClr val="16659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63AF2C8-30A0-4623-ABEB-FF7CD45EF85C}" type="datetimeFigureOut">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CF67D8-124E-4D36-B76F-4E5243048376}" type="slidenum">
              <a:rPr lang="en-US"/>
              <a:pPr>
                <a:defRPr/>
              </a:pPr>
              <a:t>‹#›</a:t>
            </a:fld>
            <a:endParaRPr lang="en-US"/>
          </a:p>
        </p:txBody>
      </p:sp>
    </p:spTree>
    <p:extLst>
      <p:ext uri="{BB962C8B-B14F-4D97-AF65-F5344CB8AC3E}">
        <p14:creationId xmlns:p14="http://schemas.microsoft.com/office/powerpoint/2010/main" val="81045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66594"/>
                </a:solidFill>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9C34AAA-5444-4DF7-A29C-5DC4681FA859}" type="datetimeFigureOut">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0F066C-E528-44FF-A1CA-1B15E63E7905}" type="slidenum">
              <a:rPr lang="en-US"/>
              <a:pPr>
                <a:defRPr/>
              </a:pPr>
              <a:t>‹#›</a:t>
            </a:fld>
            <a:endParaRPr lang="en-US"/>
          </a:p>
        </p:txBody>
      </p:sp>
    </p:spTree>
    <p:extLst>
      <p:ext uri="{BB962C8B-B14F-4D97-AF65-F5344CB8AC3E}">
        <p14:creationId xmlns:p14="http://schemas.microsoft.com/office/powerpoint/2010/main" val="308514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4B52A5-E27E-4544-9EC3-CEADFBFEBD4F}" type="datetimeFigureOut">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CF6FC6-BFA7-4348-94A2-4AE5748C29DF}" type="slidenum">
              <a:rPr lang="en-US"/>
              <a:pPr>
                <a:defRPr/>
              </a:pPr>
              <a:t>‹#›</a:t>
            </a:fld>
            <a:endParaRPr lang="en-US"/>
          </a:p>
        </p:txBody>
      </p:sp>
    </p:spTree>
    <p:extLst>
      <p:ext uri="{BB962C8B-B14F-4D97-AF65-F5344CB8AC3E}">
        <p14:creationId xmlns:p14="http://schemas.microsoft.com/office/powerpoint/2010/main" val="408075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7614ADC-E21C-4960-AC9B-2D58381806C8}" type="datetimeFigureOut">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D525F7-7DE1-4061-92BF-FDB674909FFB}" type="slidenum">
              <a:rPr lang="en-US"/>
              <a:pPr>
                <a:defRPr/>
              </a:pPr>
              <a:t>‹#›</a:t>
            </a:fld>
            <a:endParaRPr lang="en-US"/>
          </a:p>
        </p:txBody>
      </p:sp>
    </p:spTree>
    <p:extLst>
      <p:ext uri="{BB962C8B-B14F-4D97-AF65-F5344CB8AC3E}">
        <p14:creationId xmlns:p14="http://schemas.microsoft.com/office/powerpoint/2010/main" val="319320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639DF9A-AFDC-4226-8EC0-E9B4CC4E1905}" type="datetimeFigureOut">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20E81F-AEA5-4482-9492-11F0FEC3043B}" type="slidenum">
              <a:rPr lang="en-US"/>
              <a:pPr>
                <a:defRPr/>
              </a:pPr>
              <a:t>‹#›</a:t>
            </a:fld>
            <a:endParaRPr lang="en-US"/>
          </a:p>
        </p:txBody>
      </p:sp>
    </p:spTree>
    <p:extLst>
      <p:ext uri="{BB962C8B-B14F-4D97-AF65-F5344CB8AC3E}">
        <p14:creationId xmlns:p14="http://schemas.microsoft.com/office/powerpoint/2010/main" val="223359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FF8285-E248-4B30-9D4B-68983E8A222A}" type="datetimeFigureOut">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03D1D-4A38-4B8F-8427-E0C5B7D4A86A}" type="slidenum">
              <a:rPr lang="en-US"/>
              <a:pPr>
                <a:defRPr/>
              </a:pPr>
              <a:t>‹#›</a:t>
            </a:fld>
            <a:endParaRPr lang="en-US"/>
          </a:p>
        </p:txBody>
      </p:sp>
    </p:spTree>
    <p:extLst>
      <p:ext uri="{BB962C8B-B14F-4D97-AF65-F5344CB8AC3E}">
        <p14:creationId xmlns:p14="http://schemas.microsoft.com/office/powerpoint/2010/main" val="372408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3C3720-0352-4CEC-9994-EBB654860B46}" type="datetimeFigureOut">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0E7394-9F1A-48FC-BA9A-38B7A7C1C803}" type="slidenum">
              <a:rPr lang="en-US"/>
              <a:pPr>
                <a:defRPr/>
              </a:pPr>
              <a:t>‹#›</a:t>
            </a:fld>
            <a:endParaRPr lang="en-US"/>
          </a:p>
        </p:txBody>
      </p:sp>
    </p:spTree>
    <p:extLst>
      <p:ext uri="{BB962C8B-B14F-4D97-AF65-F5344CB8AC3E}">
        <p14:creationId xmlns:p14="http://schemas.microsoft.com/office/powerpoint/2010/main" val="87320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lkkjff</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106989F-CD62-40AF-AC6A-6A3357C14B8D}" type="datetimeFigureOut">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14AFE3-0F51-4ECD-B4C7-8966E5E723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83" r:id="rId4"/>
    <p:sldLayoutId id="2147483784" r:id="rId5"/>
    <p:sldLayoutId id="2147483785" r:id="rId6"/>
    <p:sldLayoutId id="2147483786" r:id="rId7"/>
    <p:sldLayoutId id="2147483787" r:id="rId8"/>
    <p:sldLayoutId id="2147483788" r:id="rId9"/>
    <p:sldLayoutId id="2147483792" r:id="rId10"/>
  </p:sldLayoutIdLst>
  <p:txStyles>
    <p:titleStyle>
      <a:lvl1pPr algn="ctr" defTabSz="457200" rtl="0" eaLnBrk="1" fontAlgn="base" hangingPunct="1">
        <a:spcBef>
          <a:spcPct val="0"/>
        </a:spcBef>
        <a:spcAft>
          <a:spcPct val="0"/>
        </a:spcAft>
        <a:defRPr sz="3600" kern="1200">
          <a:solidFill>
            <a:srgbClr val="166594"/>
          </a:solidFill>
          <a:latin typeface="Calibri" pitchFamily="34" charset="0"/>
          <a:ea typeface="Calibri" pitchFamily="34" charset="0"/>
          <a:cs typeface="Calibri" pitchFamily="34" charset="0"/>
        </a:defRPr>
      </a:lvl1pPr>
      <a:lvl2pPr algn="ctr" defTabSz="457200" rtl="0" eaLnBrk="1" fontAlgn="base" hangingPunct="1">
        <a:spcBef>
          <a:spcPct val="0"/>
        </a:spcBef>
        <a:spcAft>
          <a:spcPct val="0"/>
        </a:spcAft>
        <a:defRPr sz="3600">
          <a:solidFill>
            <a:srgbClr val="166594"/>
          </a:solidFill>
          <a:latin typeface="Calibri" pitchFamily="34" charset="0"/>
          <a:ea typeface="Trebuchet MS" pitchFamily="34" charset="0"/>
          <a:cs typeface="Calibri" pitchFamily="34" charset="0"/>
        </a:defRPr>
      </a:lvl2pPr>
      <a:lvl3pPr algn="ctr" defTabSz="457200" rtl="0" eaLnBrk="1" fontAlgn="base" hangingPunct="1">
        <a:spcBef>
          <a:spcPct val="0"/>
        </a:spcBef>
        <a:spcAft>
          <a:spcPct val="0"/>
        </a:spcAft>
        <a:defRPr sz="3600">
          <a:solidFill>
            <a:srgbClr val="166594"/>
          </a:solidFill>
          <a:latin typeface="Calibri" pitchFamily="34" charset="0"/>
          <a:ea typeface="Trebuchet MS" pitchFamily="34" charset="0"/>
          <a:cs typeface="Calibri" pitchFamily="34" charset="0"/>
        </a:defRPr>
      </a:lvl3pPr>
      <a:lvl4pPr algn="ctr" defTabSz="457200" rtl="0" eaLnBrk="1" fontAlgn="base" hangingPunct="1">
        <a:spcBef>
          <a:spcPct val="0"/>
        </a:spcBef>
        <a:spcAft>
          <a:spcPct val="0"/>
        </a:spcAft>
        <a:defRPr sz="3600">
          <a:solidFill>
            <a:srgbClr val="166594"/>
          </a:solidFill>
          <a:latin typeface="Calibri" pitchFamily="34" charset="0"/>
          <a:ea typeface="Trebuchet MS" pitchFamily="34" charset="0"/>
          <a:cs typeface="Calibri" pitchFamily="34" charset="0"/>
        </a:defRPr>
      </a:lvl4pPr>
      <a:lvl5pPr algn="ctr" defTabSz="457200" rtl="0" eaLnBrk="1" fontAlgn="base" hangingPunct="1">
        <a:spcBef>
          <a:spcPct val="0"/>
        </a:spcBef>
        <a:spcAft>
          <a:spcPct val="0"/>
        </a:spcAft>
        <a:defRPr sz="3600">
          <a:solidFill>
            <a:srgbClr val="166594"/>
          </a:solidFill>
          <a:latin typeface="Calibri" pitchFamily="34" charset="0"/>
          <a:ea typeface="Trebuchet MS" pitchFamily="34" charset="0"/>
          <a:cs typeface="Calibri" pitchFamily="34" charset="0"/>
        </a:defRPr>
      </a:lvl5pPr>
      <a:lvl6pPr marL="457200" algn="ctr" defTabSz="457200" rtl="0" eaLnBrk="1" fontAlgn="base" hangingPunct="1">
        <a:spcBef>
          <a:spcPct val="0"/>
        </a:spcBef>
        <a:spcAft>
          <a:spcPct val="0"/>
        </a:spcAft>
        <a:defRPr sz="3600">
          <a:solidFill>
            <a:srgbClr val="166594"/>
          </a:solidFill>
          <a:latin typeface="Trebuchet MS" pitchFamily="34" charset="0"/>
        </a:defRPr>
      </a:lvl6pPr>
      <a:lvl7pPr marL="914400" algn="ctr" defTabSz="457200" rtl="0" eaLnBrk="1" fontAlgn="base" hangingPunct="1">
        <a:spcBef>
          <a:spcPct val="0"/>
        </a:spcBef>
        <a:spcAft>
          <a:spcPct val="0"/>
        </a:spcAft>
        <a:defRPr sz="3600">
          <a:solidFill>
            <a:srgbClr val="166594"/>
          </a:solidFill>
          <a:latin typeface="Trebuchet MS" pitchFamily="34" charset="0"/>
        </a:defRPr>
      </a:lvl7pPr>
      <a:lvl8pPr marL="1371600" algn="ctr" defTabSz="457200" rtl="0" eaLnBrk="1" fontAlgn="base" hangingPunct="1">
        <a:spcBef>
          <a:spcPct val="0"/>
        </a:spcBef>
        <a:spcAft>
          <a:spcPct val="0"/>
        </a:spcAft>
        <a:defRPr sz="3600">
          <a:solidFill>
            <a:srgbClr val="166594"/>
          </a:solidFill>
          <a:latin typeface="Trebuchet MS" pitchFamily="34" charset="0"/>
        </a:defRPr>
      </a:lvl8pPr>
      <a:lvl9pPr marL="1828800" algn="ctr" defTabSz="457200" rtl="0" eaLnBrk="1" fontAlgn="base" hangingPunct="1">
        <a:spcBef>
          <a:spcPct val="0"/>
        </a:spcBef>
        <a:spcAft>
          <a:spcPct val="0"/>
        </a:spcAft>
        <a:defRPr sz="3600">
          <a:solidFill>
            <a:srgbClr val="166594"/>
          </a:solidFill>
          <a:latin typeface="Trebuchet MS"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166594"/>
          </a:solidFill>
          <a:latin typeface="Calibri" pitchFamily="34" charset="0"/>
          <a:ea typeface="Calibri" pitchFamily="34" charset="0"/>
          <a:cs typeface="Calibri" pitchFamily="34" charset="0"/>
        </a:defRPr>
      </a:lvl1pPr>
      <a:lvl2pPr marL="742950" indent="-285750" algn="l" defTabSz="457200" rtl="0" eaLnBrk="1" fontAlgn="base" hangingPunct="1">
        <a:spcBef>
          <a:spcPct val="20000"/>
        </a:spcBef>
        <a:spcAft>
          <a:spcPct val="0"/>
        </a:spcAft>
        <a:buFont typeface="Arial" charset="0"/>
        <a:buChar char="–"/>
        <a:defRPr sz="2800" kern="1200">
          <a:solidFill>
            <a:srgbClr val="166594"/>
          </a:solidFill>
          <a:latin typeface="Calibri" pitchFamily="34" charset="0"/>
          <a:ea typeface="Calibri" pitchFamily="34" charset="0"/>
          <a:cs typeface="Calibri"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rgbClr val="166594"/>
          </a:solidFill>
          <a:latin typeface="Calibri" pitchFamily="34" charset="0"/>
          <a:ea typeface="Calibri" pitchFamily="34" charset="0"/>
          <a:cs typeface="Calibri"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rgbClr val="166594"/>
          </a:solidFill>
          <a:latin typeface="Calibri" pitchFamily="34" charset="0"/>
          <a:ea typeface="Calibri" pitchFamily="34" charset="0"/>
          <a:cs typeface="Calibri" pitchFamily="34" charset="0"/>
        </a:defRPr>
      </a:lvl4pPr>
      <a:lvl5pPr marL="2057400" indent="-228600" algn="l" defTabSz="457200" rtl="0" eaLnBrk="1" fontAlgn="base" hangingPunct="1">
        <a:spcBef>
          <a:spcPct val="20000"/>
        </a:spcBef>
        <a:spcAft>
          <a:spcPct val="0"/>
        </a:spcAft>
        <a:buFont typeface="Arial" charset="0"/>
        <a:buChar char="»"/>
        <a:defRPr sz="2000" kern="1200">
          <a:solidFill>
            <a:srgbClr val="166594"/>
          </a:solidFill>
          <a:latin typeface="Calibri" pitchFamily="34" charset="0"/>
          <a:ea typeface="Calibri" pitchFamily="34" charset="0"/>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ephraimm\Downloads\185821742.mp4" TargetMode="External"/><Relationship Id="rId1" Type="http://schemas.microsoft.com/office/2007/relationships/media" Target="file:///C:\Users\ephraimm\Downloads\185821742.mp4" TargetMode="External"/><Relationship Id="rId6" Type="http://schemas.openxmlformats.org/officeDocument/2006/relationships/image" Target="../media/image8.png"/><Relationship Id="rId5" Type="http://schemas.openxmlformats.org/officeDocument/2006/relationships/hyperlink" Target="http://wikieducator.org/Open_content_licensing_for_educators/Home"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creativecommons.org/licenses/by-nc-sa/2.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ephraimm@saide.org.za" TargetMode="External"/><Relationship Id="rId5" Type="http://schemas.openxmlformats.org/officeDocument/2006/relationships/image" Target="../media/image26.png"/><Relationship Id="rId4" Type="http://schemas.openxmlformats.org/officeDocument/2006/relationships/hyperlink" Target="http://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o.za/url?sa=i&amp;rct=j&amp;q=&amp;esrc=s&amp;source=images&amp;cd=&amp;cad=rja&amp;uact=8&amp;ved=0ahUKEwix3avilLvSAhXDtBQKHb2KA9sQjRwIBw&amp;url=http://www.iconarchive.com/category/computer-icons.by-date.2.html&amp;psig=AFQjCNHQl-JslQ5j5OkVJKt5XBDDckXXgw&amp;ust=148865877318601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140200" y="1196975"/>
            <a:ext cx="4643438" cy="3744913"/>
          </a:xfrm>
        </p:spPr>
        <p:txBody>
          <a:bodyPr/>
          <a:lstStyle/>
          <a:p>
            <a:pPr marL="0" indent="0">
              <a:lnSpc>
                <a:spcPct val="112000"/>
              </a:lnSpc>
              <a:spcBef>
                <a:spcPct val="0"/>
              </a:spcBef>
              <a:buFont typeface="Arial" panose="020B0604020202020204" pitchFamily="34" charset="0"/>
              <a:buNone/>
            </a:pPr>
            <a:r>
              <a:rPr lang="en-GB" altLang="en-US" sz="3000" dirty="0" smtClean="0">
                <a:latin typeface="Trebuchet MS" panose="020B0603020202020204" pitchFamily="34" charset="0"/>
                <a:cs typeface="Trebuchet MS" panose="020B0603020202020204" pitchFamily="34" charset="0"/>
              </a:rPr>
              <a:t>“</a:t>
            </a:r>
            <a:r>
              <a:rPr lang="en-GB" altLang="en-US" sz="2800" dirty="0" smtClean="0">
                <a:latin typeface="Trebuchet MS" panose="020B0603020202020204" pitchFamily="34" charset="0"/>
                <a:cs typeface="Trebuchet MS" panose="020B0603020202020204" pitchFamily="34" charset="0"/>
              </a:rPr>
              <a:t>Education is a human right with immense power to transform. On its foundation rest the cornerstones of freedom, democracy and sustainable human development.” </a:t>
            </a:r>
          </a:p>
        </p:txBody>
      </p:sp>
      <p:pic>
        <p:nvPicPr>
          <p:cNvPr id="10" name="Picture 9" descr="http://static.goal.com/100000/10008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4000500" cy="6010275"/>
          </a:xfrm>
          <a:prstGeom prst="rect">
            <a:avLst/>
          </a:prstGeom>
          <a:ln>
            <a:noFill/>
          </a:ln>
          <a:effectLst>
            <a:softEdge rad="112500"/>
          </a:effectLst>
        </p:spPr>
      </p:pic>
      <p:sp>
        <p:nvSpPr>
          <p:cNvPr id="4" name="Title 4"/>
          <p:cNvSpPr>
            <a:spLocks noGrp="1"/>
          </p:cNvSpPr>
          <p:nvPr>
            <p:ph type="title"/>
          </p:nvPr>
        </p:nvSpPr>
        <p:spPr>
          <a:xfrm>
            <a:off x="3779912" y="4908551"/>
            <a:ext cx="4787900" cy="576262"/>
          </a:xfrm>
        </p:spPr>
        <p:txBody>
          <a:bodyPr/>
          <a:lstStyle/>
          <a:p>
            <a:pPr algn="l">
              <a:defRPr/>
            </a:pPr>
            <a:r>
              <a:rPr lang="en-GB" sz="2400" b="1" dirty="0" smtClean="0">
                <a:solidFill>
                  <a:schemeClr val="accent6">
                    <a:lumMod val="50000"/>
                  </a:schemeClr>
                </a:solidFill>
                <a:latin typeface="Garamond" panose="02020404030301010803" pitchFamily="18" charset="0"/>
              </a:rPr>
              <a:t> </a:t>
            </a:r>
            <a:r>
              <a:rPr lang="en-GB" sz="2400" b="1" dirty="0" smtClean="0">
                <a:solidFill>
                  <a:schemeClr val="accent5">
                    <a:lumMod val="75000"/>
                  </a:schemeClr>
                </a:solidFill>
                <a:latin typeface="Garamond" panose="02020404030301010803" pitchFamily="18" charset="0"/>
              </a:rPr>
              <a:t>Kofi Anan Nobel Laureate, 2001</a:t>
            </a:r>
            <a:endParaRPr lang="en-GB"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2733975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98682"/>
          </a:xfrm>
        </p:spPr>
        <p:txBody>
          <a:bodyPr/>
          <a:lstStyle/>
          <a:p>
            <a:r>
              <a:rPr lang="en-ZA" dirty="0">
                <a:solidFill>
                  <a:schemeClr val="accent6">
                    <a:lumMod val="50000"/>
                  </a:schemeClr>
                </a:solidFill>
              </a:rPr>
              <a:t>An</a:t>
            </a:r>
            <a:r>
              <a:rPr lang="en-ZA" dirty="0" smtClean="0"/>
              <a:t> </a:t>
            </a:r>
            <a:r>
              <a:rPr lang="en-ZA" dirty="0">
                <a:solidFill>
                  <a:schemeClr val="accent6">
                    <a:lumMod val="50000"/>
                  </a:schemeClr>
                </a:solidFill>
              </a:rPr>
              <a:t>Important Quote</a:t>
            </a:r>
          </a:p>
        </p:txBody>
      </p:sp>
      <p:sp>
        <p:nvSpPr>
          <p:cNvPr id="3" name="Content Placeholder 2"/>
          <p:cNvSpPr>
            <a:spLocks noGrp="1"/>
          </p:cNvSpPr>
          <p:nvPr>
            <p:ph idx="1"/>
          </p:nvPr>
        </p:nvSpPr>
        <p:spPr>
          <a:xfrm>
            <a:off x="491271" y="1484784"/>
            <a:ext cx="8229600" cy="4525963"/>
          </a:xfrm>
        </p:spPr>
        <p:txBody>
          <a:bodyPr/>
          <a:lstStyle/>
          <a:p>
            <a:pPr marL="0" indent="0">
              <a:buNone/>
            </a:pPr>
            <a:r>
              <a:rPr lang="en-ZA" sz="2400" i="1" dirty="0" smtClean="0"/>
              <a:t>“The </a:t>
            </a:r>
            <a:r>
              <a:rPr lang="en-ZA" sz="2400" i="1" dirty="0"/>
              <a:t>university must become a primary tool for Africa’s development in the new century. Universities can help develop African expertise; they can enhance the analysis of African problems; strengthen domestic institutions; serve as a model environment for the practice of good governance, conflict resolution and respect for human rights, and enable African academics to play an active part in the global community of scholars</a:t>
            </a:r>
            <a:r>
              <a:rPr lang="en-ZA" sz="2400" i="1" dirty="0" smtClean="0"/>
              <a:t>.”</a:t>
            </a:r>
            <a:endParaRPr lang="en-ZA" sz="2400" dirty="0"/>
          </a:p>
          <a:p>
            <a:pPr marL="0" indent="0">
              <a:buNone/>
            </a:pPr>
            <a:r>
              <a:rPr lang="en-ZA" sz="2000" dirty="0" smtClean="0"/>
              <a:t>Source: United </a:t>
            </a:r>
            <a:r>
              <a:rPr lang="en-ZA" sz="2000" dirty="0"/>
              <a:t>Nations Information Service: Press Release No: UNIS/SG/2625. August 3, 2000.</a:t>
            </a:r>
          </a:p>
        </p:txBody>
      </p:sp>
    </p:spTree>
    <p:extLst>
      <p:ext uri="{BB962C8B-B14F-4D97-AF65-F5344CB8AC3E}">
        <p14:creationId xmlns:p14="http://schemas.microsoft.com/office/powerpoint/2010/main" val="3230284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lstStyle/>
          <a:p>
            <a:r>
              <a:rPr lang="en-ZA" dirty="0">
                <a:solidFill>
                  <a:schemeClr val="accent6">
                    <a:lumMod val="50000"/>
                  </a:schemeClr>
                </a:solidFill>
              </a:rPr>
              <a:t>International Developments</a:t>
            </a:r>
          </a:p>
        </p:txBody>
      </p:sp>
      <p:sp>
        <p:nvSpPr>
          <p:cNvPr id="3" name="Content Placeholder 2"/>
          <p:cNvSpPr>
            <a:spLocks noGrp="1"/>
          </p:cNvSpPr>
          <p:nvPr>
            <p:ph idx="1"/>
          </p:nvPr>
        </p:nvSpPr>
        <p:spPr>
          <a:xfrm>
            <a:off x="457200" y="1340769"/>
            <a:ext cx="8229600" cy="4808490"/>
          </a:xfrm>
        </p:spPr>
        <p:txBody>
          <a:bodyPr/>
          <a:lstStyle/>
          <a:p>
            <a:r>
              <a:rPr lang="en-ZA" sz="2400" dirty="0" smtClean="0"/>
              <a:t>World </a:t>
            </a:r>
            <a:r>
              <a:rPr lang="en-ZA" sz="2400" dirty="0"/>
              <a:t>Open Educational Resources Congress (2012), organised by the Commonwealth of Learning (COL) and UNESCO with the generous support of </a:t>
            </a:r>
            <a:r>
              <a:rPr lang="en-ZA" sz="2400" dirty="0" smtClean="0"/>
              <a:t>William </a:t>
            </a:r>
            <a:r>
              <a:rPr lang="en-ZA" sz="2400" dirty="0"/>
              <a:t>and Flora Hewlett </a:t>
            </a:r>
            <a:r>
              <a:rPr lang="en-ZA" sz="2400" dirty="0" smtClean="0"/>
              <a:t>Foundation, </a:t>
            </a:r>
            <a:r>
              <a:rPr lang="en-ZA" sz="2400" dirty="0"/>
              <a:t>attracted over 400 participants from 70 countries. </a:t>
            </a:r>
            <a:endParaRPr lang="en-ZA" sz="2400" dirty="0" smtClean="0"/>
          </a:p>
          <a:p>
            <a:r>
              <a:rPr lang="en-ZA" sz="2400" dirty="0"/>
              <a:t>Congress </a:t>
            </a:r>
            <a:r>
              <a:rPr lang="en-ZA" sz="2400" dirty="0" smtClean="0"/>
              <a:t>adopted the </a:t>
            </a:r>
            <a:r>
              <a:rPr lang="en-ZA" sz="2400" dirty="0"/>
              <a:t>Paris OER Declaration </a:t>
            </a:r>
            <a:r>
              <a:rPr lang="en-ZA" sz="2400" dirty="0" smtClean="0"/>
              <a:t>which </a:t>
            </a:r>
            <a:r>
              <a:rPr lang="en-ZA" sz="2400" dirty="0" smtClean="0"/>
              <a:t>encouraged </a:t>
            </a:r>
            <a:r>
              <a:rPr lang="en-ZA" sz="2400" dirty="0"/>
              <a:t>governments to openly license educational materials developed with public funds. </a:t>
            </a:r>
            <a:endParaRPr lang="en-ZA" sz="2400" dirty="0" smtClean="0"/>
          </a:p>
          <a:p>
            <a:r>
              <a:rPr lang="en-ZA" sz="2400" dirty="0" smtClean="0"/>
              <a:t>Since then, COL </a:t>
            </a:r>
            <a:r>
              <a:rPr lang="en-ZA" sz="2400" dirty="0"/>
              <a:t>and UNESCO </a:t>
            </a:r>
            <a:r>
              <a:rPr lang="en-ZA" sz="2400" dirty="0" smtClean="0"/>
              <a:t>been </a:t>
            </a:r>
            <a:r>
              <a:rPr lang="en-ZA" sz="2400" dirty="0"/>
              <a:t>working closely to cooperate in </a:t>
            </a:r>
            <a:r>
              <a:rPr lang="en-ZA" sz="2400" dirty="0" smtClean="0"/>
              <a:t>the field </a:t>
            </a:r>
            <a:r>
              <a:rPr lang="en-ZA" sz="2400" dirty="0"/>
              <a:t>of OER for  advocacy, capacity building and policy development for implementation of the Paris OER Declaration.</a:t>
            </a:r>
          </a:p>
          <a:p>
            <a:endParaRPr lang="en-ZA" sz="2400" dirty="0"/>
          </a:p>
          <a:p>
            <a:endParaRPr lang="en-ZA" sz="2800" dirty="0"/>
          </a:p>
        </p:txBody>
      </p:sp>
    </p:spTree>
    <p:extLst>
      <p:ext uri="{BB962C8B-B14F-4D97-AF65-F5344CB8AC3E}">
        <p14:creationId xmlns:p14="http://schemas.microsoft.com/office/powerpoint/2010/main" val="279238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078"/>
            <a:ext cx="8229600" cy="826674"/>
          </a:xfrm>
        </p:spPr>
        <p:txBody>
          <a:bodyPr/>
          <a:lstStyle/>
          <a:p>
            <a:r>
              <a:rPr lang="en-ZA" dirty="0">
                <a:solidFill>
                  <a:schemeClr val="accent6">
                    <a:lumMod val="50000"/>
                  </a:schemeClr>
                </a:solidFill>
              </a:rPr>
              <a:t>International Developments</a:t>
            </a:r>
            <a:endParaRPr lang="en-ZA" dirty="0"/>
          </a:p>
        </p:txBody>
      </p:sp>
      <p:sp>
        <p:nvSpPr>
          <p:cNvPr id="3" name="Content Placeholder 2"/>
          <p:cNvSpPr>
            <a:spLocks noGrp="1"/>
          </p:cNvSpPr>
          <p:nvPr>
            <p:ph idx="1"/>
          </p:nvPr>
        </p:nvSpPr>
        <p:spPr/>
        <p:txBody>
          <a:bodyPr/>
          <a:lstStyle/>
          <a:p>
            <a:r>
              <a:rPr lang="en-ZA" sz="2400" dirty="0" err="1" smtClean="0"/>
              <a:t>Saide</a:t>
            </a:r>
            <a:r>
              <a:rPr lang="en-ZA" sz="2400" dirty="0" smtClean="0"/>
              <a:t>, through its initiative, OER Africa </a:t>
            </a:r>
            <a:r>
              <a:rPr lang="en-ZA" sz="2400" dirty="0"/>
              <a:t>and </a:t>
            </a:r>
            <a:r>
              <a:rPr lang="en-ZA" sz="2400" dirty="0" smtClean="0"/>
              <a:t>with </a:t>
            </a:r>
            <a:r>
              <a:rPr lang="en-ZA" sz="2400" dirty="0"/>
              <a:t>support from Hewlett and Bill and Melinda Gates </a:t>
            </a:r>
            <a:r>
              <a:rPr lang="en-ZA" sz="2400" dirty="0" smtClean="0"/>
              <a:t>Foundations also supporting implementation of  a number of projects in various universities in Sub-Saharan Africa. </a:t>
            </a:r>
            <a:endParaRPr lang="en-ZA" sz="2400" dirty="0"/>
          </a:p>
        </p:txBody>
      </p:sp>
    </p:spTree>
    <p:extLst>
      <p:ext uri="{BB962C8B-B14F-4D97-AF65-F5344CB8AC3E}">
        <p14:creationId xmlns:p14="http://schemas.microsoft.com/office/powerpoint/2010/main" val="2710680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02" y="188640"/>
            <a:ext cx="8229600" cy="1143000"/>
          </a:xfrm>
        </p:spPr>
        <p:txBody>
          <a:bodyPr/>
          <a:lstStyle/>
          <a:p>
            <a:r>
              <a:rPr lang="en-ZA" dirty="0">
                <a:solidFill>
                  <a:schemeClr val="accent6">
                    <a:lumMod val="50000"/>
                  </a:schemeClr>
                </a:solidFill>
              </a:rPr>
              <a:t>International Developments</a:t>
            </a:r>
            <a:endParaRPr lang="en-ZA" dirty="0"/>
          </a:p>
        </p:txBody>
      </p:sp>
      <p:sp>
        <p:nvSpPr>
          <p:cNvPr id="3" name="Content Placeholder 2"/>
          <p:cNvSpPr>
            <a:spLocks noGrp="1"/>
          </p:cNvSpPr>
          <p:nvPr>
            <p:ph idx="1"/>
          </p:nvPr>
        </p:nvSpPr>
        <p:spPr>
          <a:xfrm>
            <a:off x="457200" y="1331640"/>
            <a:ext cx="8229600" cy="4525963"/>
          </a:xfrm>
        </p:spPr>
        <p:txBody>
          <a:bodyPr/>
          <a:lstStyle/>
          <a:p>
            <a:r>
              <a:rPr lang="en-ZA" sz="2400" dirty="0"/>
              <a:t>The </a:t>
            </a:r>
            <a:r>
              <a:rPr lang="en-ZA" sz="2400" dirty="0" smtClean="0"/>
              <a:t> 2012 World </a:t>
            </a:r>
            <a:r>
              <a:rPr lang="en-ZA" sz="2400" dirty="0"/>
              <a:t>OER Congress focused on securing governmental support for OER. </a:t>
            </a:r>
            <a:endParaRPr lang="en-ZA" sz="2400" dirty="0" smtClean="0"/>
          </a:p>
          <a:p>
            <a:r>
              <a:rPr lang="en-ZA" sz="2400" dirty="0" smtClean="0"/>
              <a:t>On 18 – 20 Sept 2017, the </a:t>
            </a:r>
            <a:r>
              <a:rPr lang="en-ZA" sz="2400" dirty="0"/>
              <a:t>2nd World OER Congress </a:t>
            </a:r>
            <a:r>
              <a:rPr lang="en-ZA" sz="2400" dirty="0" smtClean="0"/>
              <a:t>going to be hosted by the Government of Slovenia in </a:t>
            </a:r>
            <a:r>
              <a:rPr lang="en-ZA" sz="2400" dirty="0" err="1" smtClean="0"/>
              <a:t>Ljubjana</a:t>
            </a:r>
            <a:r>
              <a:rPr lang="en-ZA" sz="2400" dirty="0" smtClean="0"/>
              <a:t>,  Slovenia.</a:t>
            </a:r>
          </a:p>
          <a:p>
            <a:r>
              <a:rPr lang="en-ZA" sz="2400" dirty="0" smtClean="0"/>
              <a:t>Aim is to </a:t>
            </a:r>
            <a:r>
              <a:rPr lang="en-ZA" sz="2400" dirty="0"/>
              <a:t>make the transition from commitment to </a:t>
            </a:r>
            <a:r>
              <a:rPr lang="en-ZA" sz="2400" dirty="0" smtClean="0"/>
              <a:t>action.</a:t>
            </a:r>
          </a:p>
          <a:p>
            <a:r>
              <a:rPr lang="en-ZA" sz="2400" dirty="0"/>
              <a:t>At this conference, global community will identify strategies to harness the potential of OER for achieving inclusive and equitable quality education and lifelong learning for all by 2030. </a:t>
            </a:r>
          </a:p>
          <a:p>
            <a:endParaRPr lang="en-ZA" sz="2400" dirty="0"/>
          </a:p>
        </p:txBody>
      </p:sp>
    </p:spTree>
    <p:extLst>
      <p:ext uri="{BB962C8B-B14F-4D97-AF65-F5344CB8AC3E}">
        <p14:creationId xmlns:p14="http://schemas.microsoft.com/office/powerpoint/2010/main" val="61176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ZA" dirty="0">
                <a:solidFill>
                  <a:schemeClr val="accent6">
                    <a:lumMod val="50000"/>
                  </a:schemeClr>
                </a:solidFill>
              </a:rPr>
              <a:t>International Developments</a:t>
            </a:r>
            <a:endParaRPr lang="en-ZA" dirty="0"/>
          </a:p>
        </p:txBody>
      </p:sp>
      <p:sp>
        <p:nvSpPr>
          <p:cNvPr id="3" name="Content Placeholder 2"/>
          <p:cNvSpPr>
            <a:spLocks noGrp="1"/>
          </p:cNvSpPr>
          <p:nvPr>
            <p:ph idx="1"/>
          </p:nvPr>
        </p:nvSpPr>
        <p:spPr>
          <a:xfrm>
            <a:off x="479617" y="1138176"/>
            <a:ext cx="8229600" cy="4525963"/>
          </a:xfrm>
        </p:spPr>
        <p:txBody>
          <a:bodyPr/>
          <a:lstStyle/>
          <a:p>
            <a:r>
              <a:rPr lang="en-ZA" sz="2400" dirty="0" smtClean="0"/>
              <a:t>As preparation for the 2</a:t>
            </a:r>
            <a:r>
              <a:rPr lang="en-ZA" sz="2400" baseline="30000" dirty="0" smtClean="0"/>
              <a:t>nd</a:t>
            </a:r>
            <a:r>
              <a:rPr lang="en-ZA" sz="2400" dirty="0" smtClean="0"/>
              <a:t> Conference, COL in partnership with UNESCO holding regional consultation meetings.</a:t>
            </a:r>
          </a:p>
          <a:p>
            <a:pPr marL="0" indent="0">
              <a:buNone/>
            </a:pPr>
            <a:endParaRPr lang="en-ZA" sz="2400" dirty="0" smtClean="0"/>
          </a:p>
          <a:p>
            <a:r>
              <a:rPr lang="en-ZA" sz="2400" dirty="0" smtClean="0"/>
              <a:t>Theme: </a:t>
            </a:r>
            <a:r>
              <a:rPr lang="en-ZA" sz="2400" dirty="0"/>
              <a:t>“</a:t>
            </a:r>
            <a:r>
              <a:rPr lang="en-ZA" sz="2400" b="1" dirty="0"/>
              <a:t>OER for Inclusive and Equitable Quality Education: </a:t>
            </a:r>
          </a:p>
          <a:p>
            <a:pPr marL="0" indent="0">
              <a:buNone/>
            </a:pPr>
            <a:r>
              <a:rPr lang="en-ZA" sz="2400" b="1" dirty="0" smtClean="0"/>
              <a:t>     From</a:t>
            </a:r>
            <a:r>
              <a:rPr lang="en-ZA" sz="2400" dirty="0" smtClean="0"/>
              <a:t> </a:t>
            </a:r>
            <a:r>
              <a:rPr lang="en-ZA" sz="2400" b="1" dirty="0"/>
              <a:t>Commitment</a:t>
            </a:r>
            <a:r>
              <a:rPr lang="en-ZA" sz="2400" dirty="0"/>
              <a:t> to </a:t>
            </a:r>
            <a:r>
              <a:rPr lang="en-ZA" sz="2400" b="1" dirty="0"/>
              <a:t>Action</a:t>
            </a:r>
            <a:r>
              <a:rPr lang="en-ZA" sz="2400" dirty="0"/>
              <a:t>” </a:t>
            </a:r>
          </a:p>
        </p:txBody>
      </p:sp>
    </p:spTree>
    <p:extLst>
      <p:ext uri="{BB962C8B-B14F-4D97-AF65-F5344CB8AC3E}">
        <p14:creationId xmlns:p14="http://schemas.microsoft.com/office/powerpoint/2010/main" val="153359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865187"/>
          </a:xfrm>
        </p:spPr>
        <p:txBody>
          <a:bodyPr/>
          <a:lstStyle/>
          <a:p>
            <a:pPr>
              <a:defRPr/>
            </a:pPr>
            <a:r>
              <a:rPr lang="en-ZA" dirty="0">
                <a:solidFill>
                  <a:schemeClr val="accent6">
                    <a:lumMod val="50000"/>
                  </a:schemeClr>
                </a:solidFill>
              </a:rPr>
              <a:t>But what are Open Educational Resources?</a:t>
            </a:r>
          </a:p>
        </p:txBody>
      </p:sp>
      <p:sp>
        <p:nvSpPr>
          <p:cNvPr id="3" name="Content Placeholder 2"/>
          <p:cNvSpPr>
            <a:spLocks noGrp="1"/>
          </p:cNvSpPr>
          <p:nvPr>
            <p:ph idx="1"/>
          </p:nvPr>
        </p:nvSpPr>
        <p:spPr>
          <a:xfrm>
            <a:off x="479425" y="1103313"/>
            <a:ext cx="8229600" cy="4525962"/>
          </a:xfrm>
        </p:spPr>
        <p:txBody>
          <a:bodyPr/>
          <a:lstStyle/>
          <a:p>
            <a:pPr marL="0" indent="0">
              <a:buFont typeface="Arial" panose="020B0604020202020204" pitchFamily="34" charset="0"/>
              <a:buNone/>
              <a:defRPr/>
            </a:pPr>
            <a:endParaRPr lang="en-ZA" sz="1600" b="1" dirty="0" smtClean="0">
              <a:hlinkClick r:id="rId5"/>
            </a:endParaRPr>
          </a:p>
          <a:p>
            <a:pPr>
              <a:buFont typeface="+mj-lt"/>
              <a:buAutoNum type="arabicPeriod"/>
              <a:defRPr/>
            </a:pPr>
            <a:endParaRPr lang="en-ZA" sz="1600" dirty="0">
              <a:hlinkClick r:id="rId5"/>
            </a:endParaRPr>
          </a:p>
          <a:p>
            <a:pPr>
              <a:buFont typeface="+mj-lt"/>
              <a:buAutoNum type="arabicPeriod"/>
              <a:defRPr/>
            </a:pPr>
            <a:endParaRPr lang="en-ZA" sz="1600" dirty="0" smtClean="0">
              <a:hlinkClick r:id="rId5"/>
            </a:endParaRPr>
          </a:p>
          <a:p>
            <a:pPr>
              <a:buFont typeface="+mj-lt"/>
              <a:buAutoNum type="arabicPeriod"/>
              <a:defRPr/>
            </a:pPr>
            <a:endParaRPr lang="en-ZA" sz="1600" dirty="0">
              <a:hlinkClick r:id="rId5"/>
            </a:endParaRPr>
          </a:p>
          <a:p>
            <a:pPr>
              <a:buFont typeface="+mj-lt"/>
              <a:buAutoNum type="arabicPeriod"/>
              <a:defRPr/>
            </a:pPr>
            <a:endParaRPr lang="en-ZA" sz="1600" dirty="0" smtClean="0">
              <a:hlinkClick r:id="rId5"/>
            </a:endParaRPr>
          </a:p>
          <a:p>
            <a:pPr>
              <a:buFont typeface="+mj-lt"/>
              <a:buAutoNum type="arabicPeriod"/>
              <a:defRPr/>
            </a:pPr>
            <a:endParaRPr lang="en-ZA" sz="1600" dirty="0">
              <a:hlinkClick r:id="rId5"/>
            </a:endParaRPr>
          </a:p>
          <a:p>
            <a:pPr marL="0" indent="0">
              <a:buFont typeface="Arial" panose="020B0604020202020204" pitchFamily="34" charset="0"/>
              <a:buNone/>
              <a:defRPr/>
            </a:pPr>
            <a:endParaRPr lang="en-ZA" sz="1600" dirty="0" smtClean="0">
              <a:hlinkClick r:id="rId5"/>
            </a:endParaRPr>
          </a:p>
          <a:p>
            <a:pPr marL="0" indent="0">
              <a:buFont typeface="Arial" panose="020B0604020202020204" pitchFamily="34" charset="0"/>
              <a:buNone/>
              <a:defRPr/>
            </a:pPr>
            <a:endParaRPr lang="en-ZA" sz="1600" dirty="0">
              <a:hlinkClick r:id="rId5"/>
            </a:endParaRPr>
          </a:p>
          <a:p>
            <a:pPr marL="0" indent="0">
              <a:buFont typeface="Arial" panose="020B0604020202020204" pitchFamily="34" charset="0"/>
              <a:buNone/>
              <a:defRPr/>
            </a:pPr>
            <a:endParaRPr lang="en-ZA" sz="1600" dirty="0" smtClean="0">
              <a:hlinkClick r:id="rId5"/>
            </a:endParaRPr>
          </a:p>
          <a:p>
            <a:pPr marL="0" indent="0">
              <a:buFont typeface="Arial" panose="020B0604020202020204" pitchFamily="34" charset="0"/>
              <a:buNone/>
              <a:defRPr/>
            </a:pPr>
            <a:endParaRPr lang="en-ZA" sz="1600" dirty="0" smtClean="0"/>
          </a:p>
          <a:p>
            <a:pPr marL="0" indent="0">
              <a:buFont typeface="Arial" panose="020B0604020202020204" pitchFamily="34" charset="0"/>
              <a:buNone/>
              <a:defRPr/>
            </a:pPr>
            <a:endParaRPr lang="en-ZA" sz="1600" dirty="0"/>
          </a:p>
          <a:p>
            <a:pPr marL="0" indent="0">
              <a:buFont typeface="Arial" panose="020B0604020202020204" pitchFamily="34" charset="0"/>
              <a:buNone/>
              <a:defRPr/>
            </a:pPr>
            <a:endParaRPr lang="en-ZA" sz="1600" dirty="0" smtClean="0"/>
          </a:p>
          <a:p>
            <a:pPr marL="0" indent="0">
              <a:buFont typeface="Arial" panose="020B0604020202020204" pitchFamily="34" charset="0"/>
              <a:buNone/>
              <a:defRPr/>
            </a:pPr>
            <a:endParaRPr lang="en-ZA" sz="1600" dirty="0"/>
          </a:p>
          <a:p>
            <a:pPr marL="0" indent="0">
              <a:buFont typeface="Arial" panose="020B0604020202020204" pitchFamily="34" charset="0"/>
              <a:buNone/>
              <a:defRPr/>
            </a:pPr>
            <a:endParaRPr lang="en-ZA" sz="1600" dirty="0" smtClean="0"/>
          </a:p>
          <a:p>
            <a:pPr marL="0" indent="0">
              <a:buNone/>
              <a:defRPr/>
            </a:pPr>
            <a:r>
              <a:rPr lang="en-ZA" sz="1600" dirty="0"/>
              <a:t> </a:t>
            </a:r>
            <a:r>
              <a:rPr lang="en-ZA" sz="1600" dirty="0" smtClean="0"/>
              <a:t>          </a:t>
            </a:r>
            <a:r>
              <a:rPr lang="en-ZA" sz="1600" dirty="0">
                <a:hlinkClick r:id="rId5"/>
              </a:rPr>
              <a:t>http://wikieducator.org/Open_content_licensing_for_educators/Home</a:t>
            </a:r>
          </a:p>
          <a:p>
            <a:pPr marL="0" indent="0">
              <a:buFont typeface="Arial" panose="020B0604020202020204" pitchFamily="34" charset="0"/>
              <a:buNone/>
              <a:defRPr/>
            </a:pPr>
            <a:endParaRPr lang="en-ZA" sz="1600" dirty="0" smtClean="0"/>
          </a:p>
        </p:txBody>
      </p:sp>
      <p:pic>
        <p:nvPicPr>
          <p:cNvPr id="6" name="185821742">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1115616" y="1340768"/>
            <a:ext cx="5976664" cy="31590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82740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6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chemeClr val="accent6">
                    <a:lumMod val="50000"/>
                  </a:schemeClr>
                </a:solidFill>
              </a:rPr>
              <a:t>But what are Open Educational Resources?</a:t>
            </a:r>
            <a:endParaRPr lang="en-ZA" dirty="0"/>
          </a:p>
        </p:txBody>
      </p:sp>
      <p:sp>
        <p:nvSpPr>
          <p:cNvPr id="3" name="Content Placeholder 2"/>
          <p:cNvSpPr>
            <a:spLocks noGrp="1"/>
          </p:cNvSpPr>
          <p:nvPr>
            <p:ph idx="1"/>
          </p:nvPr>
        </p:nvSpPr>
        <p:spPr/>
        <p:txBody>
          <a:bodyPr/>
          <a:lstStyle/>
          <a:p>
            <a:r>
              <a:rPr lang="en-GB" altLang="en-US" sz="2400" dirty="0"/>
              <a:t>Open Educational Resources (OERs) are any type of educational materials that are in the public domain or introduced with an open license. </a:t>
            </a:r>
            <a:endParaRPr lang="en-GB" altLang="en-US" sz="2400" dirty="0" smtClean="0"/>
          </a:p>
          <a:p>
            <a:pPr marL="0" indent="0">
              <a:buNone/>
            </a:pPr>
            <a:endParaRPr lang="en-GB" altLang="en-US" sz="2400" dirty="0"/>
          </a:p>
          <a:p>
            <a:r>
              <a:rPr lang="en-GB" altLang="en-US" sz="2400" dirty="0" smtClean="0"/>
              <a:t>Anyone </a:t>
            </a:r>
            <a:r>
              <a:rPr lang="en-GB" altLang="en-US" sz="2400" dirty="0"/>
              <a:t>can legally and freely copy, use, adapt and re-share them without any need to pay royalties or licence fees. </a:t>
            </a:r>
            <a:endParaRPr lang="en-GB" altLang="en-US" sz="2400" dirty="0" smtClean="0"/>
          </a:p>
          <a:p>
            <a:pPr marL="0" indent="0">
              <a:buNone/>
            </a:pPr>
            <a:endParaRPr lang="en-GB" altLang="en-US" sz="2400" dirty="0"/>
          </a:p>
          <a:p>
            <a:r>
              <a:rPr lang="en-GB" altLang="en-US" sz="2400" dirty="0"/>
              <a:t>OERs range from textbooks to curricula, syllabi, lecture notes, assignments, tests, projects, audio, video and animation</a:t>
            </a:r>
            <a:r>
              <a:rPr lang="en-GB" altLang="en-US" sz="2800" dirty="0">
                <a:latin typeface="Trebuchet MS" panose="020B0603020202020204" pitchFamily="34" charset="0"/>
                <a:cs typeface="Trebuchet MS" panose="020B0603020202020204" pitchFamily="34" charset="0"/>
              </a:rPr>
              <a:t>.</a:t>
            </a:r>
          </a:p>
          <a:p>
            <a:pPr marL="0" indent="0">
              <a:buNone/>
            </a:pPr>
            <a:endParaRPr lang="en-ZA" dirty="0"/>
          </a:p>
        </p:txBody>
      </p:sp>
    </p:spTree>
    <p:extLst>
      <p:ext uri="{BB962C8B-B14F-4D97-AF65-F5344CB8AC3E}">
        <p14:creationId xmlns:p14="http://schemas.microsoft.com/office/powerpoint/2010/main" val="88684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ZA" dirty="0">
                <a:solidFill>
                  <a:schemeClr val="accent6">
                    <a:lumMod val="50000"/>
                  </a:schemeClr>
                </a:solidFill>
              </a:rPr>
              <a:t>Value of OER</a:t>
            </a:r>
          </a:p>
        </p:txBody>
      </p:sp>
      <p:sp>
        <p:nvSpPr>
          <p:cNvPr id="3" name="Content Placeholder 2"/>
          <p:cNvSpPr>
            <a:spLocks noGrp="1"/>
          </p:cNvSpPr>
          <p:nvPr>
            <p:ph idx="1"/>
          </p:nvPr>
        </p:nvSpPr>
        <p:spPr>
          <a:xfrm>
            <a:off x="457200" y="1196752"/>
            <a:ext cx="8229600" cy="4525963"/>
          </a:xfrm>
        </p:spPr>
        <p:txBody>
          <a:bodyPr/>
          <a:lstStyle/>
          <a:p>
            <a:r>
              <a:rPr lang="en-GB" sz="2400" dirty="0"/>
              <a:t>T</a:t>
            </a:r>
            <a:r>
              <a:rPr lang="en-GB" sz="2400" dirty="0" smtClean="0"/>
              <a:t>he </a:t>
            </a:r>
            <a:r>
              <a:rPr lang="en-GB" sz="2400" dirty="0"/>
              <a:t>fundamental principle underlying the definition of OER is the freedom to share knowledge, and that knowledge should be legally, socially, and technologically open (Torres, 2013). </a:t>
            </a:r>
            <a:endParaRPr lang="en-GB" sz="2400" dirty="0" smtClean="0"/>
          </a:p>
          <a:p>
            <a:pPr marL="0" indent="0">
              <a:buNone/>
            </a:pPr>
            <a:endParaRPr lang="en-GB" sz="2400" dirty="0" smtClean="0"/>
          </a:p>
          <a:p>
            <a:r>
              <a:rPr lang="en-GB" sz="2400" dirty="0" smtClean="0"/>
              <a:t>This </a:t>
            </a:r>
            <a:r>
              <a:rPr lang="en-GB" sz="2400" dirty="0"/>
              <a:t>ensures greater access to more people than a similar commercial product that is not free. It also increases flexibility of use, which in turn creates opportunity for greater access (Smith, 2013</a:t>
            </a:r>
            <a:r>
              <a:rPr lang="en-GB" sz="2400" dirty="0" smtClean="0"/>
              <a:t>).</a:t>
            </a:r>
          </a:p>
          <a:p>
            <a:r>
              <a:rPr lang="en-ZA" sz="2400" dirty="0"/>
              <a:t>Open licensing  provides a cost-effective means to increase investment in creating more effective teaching and learning environments using resource-based </a:t>
            </a:r>
            <a:r>
              <a:rPr lang="en-ZA" sz="2400" dirty="0" smtClean="0"/>
              <a:t>learning.</a:t>
            </a:r>
            <a:endParaRPr lang="en-GB" sz="2400" dirty="0" smtClean="0"/>
          </a:p>
        </p:txBody>
      </p:sp>
    </p:spTree>
    <p:extLst>
      <p:ext uri="{BB962C8B-B14F-4D97-AF65-F5344CB8AC3E}">
        <p14:creationId xmlns:p14="http://schemas.microsoft.com/office/powerpoint/2010/main" val="537938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5636105"/>
          </a:xfrm>
        </p:spPr>
        <p:txBody>
          <a:bodyPr/>
          <a:lstStyle/>
          <a:p>
            <a:pPr marL="0" indent="0" algn="ctr">
              <a:spcBef>
                <a:spcPct val="0"/>
              </a:spcBef>
              <a:buNone/>
            </a:pPr>
            <a:r>
              <a:rPr lang="en-ZA" sz="3000" dirty="0">
                <a:solidFill>
                  <a:schemeClr val="accent6">
                    <a:lumMod val="50000"/>
                  </a:schemeClr>
                </a:solidFill>
              </a:rPr>
              <a:t>OER Africa Experience in African Higher Education</a:t>
            </a:r>
          </a:p>
        </p:txBody>
      </p:sp>
      <p:grpSp>
        <p:nvGrpSpPr>
          <p:cNvPr id="4" name="Group 24"/>
          <p:cNvGrpSpPr>
            <a:grpSpLocks/>
          </p:cNvGrpSpPr>
          <p:nvPr/>
        </p:nvGrpSpPr>
        <p:grpSpPr bwMode="auto">
          <a:xfrm>
            <a:off x="897447" y="1190141"/>
            <a:ext cx="4000500" cy="4286250"/>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outerShdw blurRad="76200" dist="12700" dir="2700000" sy="-23000" kx="-800400" algn="bl" rotWithShape="0">
              <a:prstClr val="black">
                <a:alpha val="20000"/>
              </a:prstClr>
            </a:outerShdw>
          </a:effectLst>
          <a:scene3d>
            <a:camera prst="perspectiveFront"/>
            <a:lightRig rig="sunset" dir="t"/>
          </a:scene3d>
        </p:grpSpPr>
        <p:sp>
          <p:nvSpPr>
            <p:cNvPr id="5" name="Oval 4"/>
            <p:cNvSpPr/>
            <p:nvPr/>
          </p:nvSpPr>
          <p:spPr>
            <a:xfrm>
              <a:off x="642910" y="642918"/>
              <a:ext cx="2143140" cy="2143140"/>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6" name="Oval 5"/>
            <p:cNvSpPr/>
            <p:nvPr/>
          </p:nvSpPr>
          <p:spPr>
            <a:xfrm>
              <a:off x="2428860" y="3500438"/>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7" name="Oval 6"/>
            <p:cNvSpPr/>
            <p:nvPr/>
          </p:nvSpPr>
          <p:spPr>
            <a:xfrm>
              <a:off x="2928926" y="2214554"/>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8" name="Oval 7"/>
            <p:cNvSpPr/>
            <p:nvPr/>
          </p:nvSpPr>
          <p:spPr>
            <a:xfrm>
              <a:off x="2428860" y="2786058"/>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9" name="Oval 8"/>
            <p:cNvSpPr/>
            <p:nvPr/>
          </p:nvSpPr>
          <p:spPr>
            <a:xfrm>
              <a:off x="3929058" y="1928802"/>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innerShdw blurRad="63500" dist="50800" dir="18900000">
                <a:prstClr val="black">
                  <a:alpha val="50000"/>
                </a:prstClr>
              </a:innerShdw>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10" name="Oval 9"/>
            <p:cNvSpPr/>
            <p:nvPr/>
          </p:nvSpPr>
          <p:spPr>
            <a:xfrm>
              <a:off x="314324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1" name="Oval 10"/>
            <p:cNvSpPr/>
            <p:nvPr/>
          </p:nvSpPr>
          <p:spPr>
            <a:xfrm>
              <a:off x="2786050" y="107154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2" name="Oval 11"/>
            <p:cNvSpPr/>
            <p:nvPr/>
          </p:nvSpPr>
          <p:spPr>
            <a:xfrm>
              <a:off x="207167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3" name="Oval 12"/>
            <p:cNvSpPr/>
            <p:nvPr/>
          </p:nvSpPr>
          <p:spPr>
            <a:xfrm>
              <a:off x="2928926" y="1643050"/>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grpSp>
      <p:sp>
        <p:nvSpPr>
          <p:cNvPr id="14" name="Title 1"/>
          <p:cNvSpPr txBox="1">
            <a:spLocks/>
          </p:cNvSpPr>
          <p:nvPr/>
        </p:nvSpPr>
        <p:spPr>
          <a:xfrm>
            <a:off x="4808815" y="2335032"/>
            <a:ext cx="4401010" cy="1027474"/>
          </a:xfrm>
          <a:prstGeom prst="rect">
            <a:avLst/>
          </a:prstGeom>
        </p:spPr>
        <p:txBody>
          <a:bodyPr rtlCol="0"/>
          <a:lstStyle/>
          <a:p>
            <a:pPr algn="ctr">
              <a:spcBef>
                <a:spcPct val="0"/>
              </a:spcBef>
              <a:spcAft>
                <a:spcPts val="600"/>
              </a:spcAft>
              <a:defRPr/>
            </a:pPr>
            <a:r>
              <a:rPr lang="en-GB" sz="6000" b="1" dirty="0" smtClean="0">
                <a:solidFill>
                  <a:srgbClr val="F5801F"/>
                </a:solidFill>
                <a:effectLst>
                  <a:outerShdw blurRad="38100" dist="38100" dir="2700000" algn="tl">
                    <a:srgbClr val="000000">
                      <a:alpha val="43137"/>
                    </a:srgbClr>
                  </a:outerShdw>
                </a:effectLst>
                <a:latin typeface="+mj-lt"/>
              </a:rPr>
              <a:t>OER Africa</a:t>
            </a:r>
            <a:endParaRPr lang="en-GB" sz="4400" b="1" dirty="0" smtClean="0">
              <a:solidFill>
                <a:srgbClr val="F5801F"/>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33608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Content Placeholder 4"/>
          <p:cNvPicPr>
            <a:picLocks noGrp="1"/>
          </p:cNvPicPr>
          <p:nvPr>
            <p:ph sz="half" idx="1"/>
          </p:nvPr>
        </p:nvPicPr>
        <p:blipFill>
          <a:blip r:embed="rId3" cstate="screen"/>
          <a:stretch>
            <a:fillRect/>
          </a:stretch>
        </p:blipFill>
        <p:spPr>
          <a:xfrm>
            <a:off x="-612576" y="836712"/>
            <a:ext cx="4968552" cy="3816424"/>
          </a:xfrm>
        </p:spPr>
      </p:pic>
      <p:graphicFrame>
        <p:nvGraphicFramePr>
          <p:cNvPr id="6" name="Table 5"/>
          <p:cNvGraphicFramePr>
            <a:graphicFrameLocks noGrp="1"/>
          </p:cNvGraphicFramePr>
          <p:nvPr>
            <p:extLst/>
          </p:nvPr>
        </p:nvGraphicFramePr>
        <p:xfrm>
          <a:off x="0" y="-9197"/>
          <a:ext cx="9144000" cy="6750565"/>
        </p:xfrm>
        <a:graphic>
          <a:graphicData uri="http://schemas.openxmlformats.org/drawingml/2006/table">
            <a:tbl>
              <a:tblPr/>
              <a:tblGrid>
                <a:gridCol w="4427984">
                  <a:extLst>
                    <a:ext uri="{9D8B030D-6E8A-4147-A177-3AD203B41FA5}">
                      <a16:colId xmlns:a16="http://schemas.microsoft.com/office/drawing/2014/main" val="20000"/>
                    </a:ext>
                  </a:extLst>
                </a:gridCol>
                <a:gridCol w="4716016">
                  <a:extLst>
                    <a:ext uri="{9D8B030D-6E8A-4147-A177-3AD203B41FA5}">
                      <a16:colId xmlns:a16="http://schemas.microsoft.com/office/drawing/2014/main" val="20001"/>
                    </a:ext>
                  </a:extLst>
                </a:gridCol>
              </a:tblGrid>
              <a:tr h="360040">
                <a:tc>
                  <a:txBody>
                    <a:bodyPr/>
                    <a:lstStyle/>
                    <a:p>
                      <a:pPr>
                        <a:lnSpc>
                          <a:spcPct val="115000"/>
                        </a:lnSpc>
                        <a:spcAft>
                          <a:spcPts val="0"/>
                        </a:spcAft>
                      </a:pPr>
                      <a:r>
                        <a:rPr lang="en-GB" sz="1400" b="1" dirty="0">
                          <a:latin typeface="Times New Roman"/>
                          <a:ea typeface="Times New Roman"/>
                          <a:cs typeface="Times New Roman"/>
                        </a:rPr>
                        <a:t>Resource Details </a:t>
                      </a:r>
                      <a:endParaRPr lang="en-GB" sz="1400" dirty="0">
                        <a:latin typeface="Calibri"/>
                        <a:ea typeface="Calibri"/>
                        <a:cs typeface="Times New Roman"/>
                      </a:endParaRPr>
                    </a:p>
                  </a:txBody>
                  <a:tcPr marL="64839" marR="4768" marT="4768" marB="4768" anchor="ctr">
                    <a:lnL>
                      <a:noFill/>
                    </a:lnL>
                    <a:lnR>
                      <a:noFill/>
                    </a:lnR>
                    <a:lnT>
                      <a:noFill/>
                    </a:lnT>
                    <a:lnB w="19050" cap="flat" cmpd="sng" algn="ctr">
                      <a:solidFill>
                        <a:srgbClr val="D5873C"/>
                      </a:solidFill>
                      <a:prstDash val="solid"/>
                      <a:round/>
                      <a:headEnd type="none" w="med" len="med"/>
                      <a:tailEnd type="none" w="med" len="med"/>
                    </a:lnB>
                  </a:tcPr>
                </a:tc>
                <a:tc>
                  <a:txBody>
                    <a:bodyPr/>
                    <a:lstStyle/>
                    <a:p>
                      <a:pPr>
                        <a:lnSpc>
                          <a:spcPct val="115000"/>
                        </a:lnSpc>
                      </a:pPr>
                      <a:endParaRPr lang="en-GB" sz="1200" dirty="0">
                        <a:latin typeface="Georgia"/>
                        <a:ea typeface="Georgia"/>
                        <a:cs typeface="Georgia"/>
                      </a:endParaRPr>
                    </a:p>
                  </a:txBody>
                  <a:tcPr marL="4768" marR="4768" marT="4768" marB="4768" anchor="ctr">
                    <a:lnL>
                      <a:noFill/>
                    </a:lnL>
                    <a:lnR>
                      <a:noFill/>
                    </a:lnR>
                    <a:lnT>
                      <a:noFill/>
                    </a:lnT>
                    <a:lnB w="19050" cap="flat" cmpd="sng" algn="ctr">
                      <a:solidFill>
                        <a:srgbClr val="D5873C"/>
                      </a:solidFill>
                      <a:prstDash val="solid"/>
                      <a:round/>
                      <a:headEnd type="none" w="med" len="med"/>
                      <a:tailEnd type="none" w="med" len="med"/>
                    </a:lnB>
                  </a:tcPr>
                </a:tc>
                <a:extLst>
                  <a:ext uri="{0D108BD9-81ED-4DB2-BD59-A6C34878D82A}">
                    <a16:rowId xmlns:a16="http://schemas.microsoft.com/office/drawing/2014/main" val="10000"/>
                  </a:ext>
                </a:extLst>
              </a:tr>
              <a:tr h="360040">
                <a:tc>
                  <a:txBody>
                    <a:bodyPr/>
                    <a:lstStyle/>
                    <a:p>
                      <a:pPr algn="r">
                        <a:lnSpc>
                          <a:spcPct val="115000"/>
                        </a:lnSpc>
                        <a:spcAft>
                          <a:spcPts val="0"/>
                        </a:spcAft>
                      </a:pPr>
                      <a:r>
                        <a:rPr lang="en-GB" sz="1400" b="1" dirty="0">
                          <a:latin typeface="Times New Roman"/>
                          <a:ea typeface="Times New Roman"/>
                          <a:cs typeface="Times New Roman"/>
                        </a:rPr>
                        <a:t>Resource Name :</a:t>
                      </a:r>
                      <a:r>
                        <a:rPr lang="en-GB" sz="1400" dirty="0">
                          <a:latin typeface="Times New Roman"/>
                          <a:ea typeface="Times New Roman"/>
                          <a:cs typeface="Times New Roman"/>
                        </a:rPr>
                        <a:t>  </a:t>
                      </a:r>
                      <a:endParaRPr lang="en-GB" sz="1400" dirty="0">
                        <a:latin typeface="Calibri"/>
                        <a:ea typeface="Calibri"/>
                        <a:cs typeface="Times New Roman"/>
                      </a:endParaRPr>
                    </a:p>
                  </a:txBody>
                  <a:tcPr marL="4768" marR="4768" marT="4768" marB="4768" anchor="ctr">
                    <a:lnL>
                      <a:noFill/>
                    </a:lnL>
                    <a:lnR>
                      <a:noFill/>
                    </a:lnR>
                    <a:lnT w="19050" cap="flat" cmpd="sng" algn="ctr">
                      <a:solidFill>
                        <a:srgbClr val="D5873C"/>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600" u="sng" dirty="0">
                          <a:solidFill>
                            <a:srgbClr val="0000FF"/>
                          </a:solidFill>
                          <a:latin typeface="Times New Roman"/>
                          <a:ea typeface="Times New Roman"/>
                          <a:cs typeface="Times New Roman"/>
                        </a:rPr>
                        <a:t>University Certificate in Midwifery</a:t>
                      </a:r>
                      <a:r>
                        <a:rPr lang="en-GB" sz="1600" dirty="0">
                          <a:latin typeface="Times New Roman"/>
                          <a:ea typeface="Times New Roman"/>
                          <a:cs typeface="Times New Roman"/>
                        </a:rPr>
                        <a:t> </a:t>
                      </a:r>
                      <a:endParaRPr lang="en-GB" sz="1600" dirty="0">
                        <a:latin typeface="Calibri"/>
                        <a:ea typeface="Calibri"/>
                        <a:cs typeface="Times New Roman"/>
                      </a:endParaRPr>
                    </a:p>
                  </a:txBody>
                  <a:tcPr marL="21613" marR="21613" marT="21613" marB="21613" anchor="ctr">
                    <a:lnL>
                      <a:noFill/>
                    </a:lnL>
                    <a:lnR>
                      <a:noFill/>
                    </a:lnR>
                    <a:lnT w="19050" cap="flat" cmpd="sng" algn="ctr">
                      <a:solidFill>
                        <a:srgbClr val="D5873C"/>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01"/>
                  </a:ext>
                </a:extLst>
              </a:tr>
              <a:tr h="3094132">
                <a:tc>
                  <a:txBody>
                    <a:bodyPr/>
                    <a:lstStyle/>
                    <a:p>
                      <a:pPr algn="r">
                        <a:lnSpc>
                          <a:spcPct val="115000"/>
                        </a:lnSpc>
                        <a:spcAft>
                          <a:spcPts val="0"/>
                        </a:spcAft>
                      </a:pPr>
                      <a:r>
                        <a:rPr lang="en-GB" sz="1400" b="1" dirty="0">
                          <a:solidFill>
                            <a:schemeClr val="tx1"/>
                          </a:solidFill>
                          <a:latin typeface="Times New Roman"/>
                          <a:ea typeface="Times New Roman"/>
                          <a:cs typeface="Times New Roman"/>
                        </a:rPr>
                        <a:t>Resource Description </a:t>
                      </a:r>
                      <a:r>
                        <a:rPr lang="en-GB" sz="1400" b="1" dirty="0">
                          <a:solidFill>
                            <a:schemeClr val="bg1"/>
                          </a:solidFill>
                          <a:latin typeface="Times New Roman"/>
                          <a:ea typeface="Times New Roman"/>
                          <a:cs typeface="Times New Roman"/>
                        </a:rPr>
                        <a:t>:</a:t>
                      </a:r>
                      <a:r>
                        <a:rPr lang="en-GB" sz="1400" dirty="0">
                          <a:solidFill>
                            <a:schemeClr val="bg1"/>
                          </a:solidFill>
                          <a:latin typeface="Times New Roman"/>
                          <a:ea typeface="Times New Roman"/>
                          <a:cs typeface="Times New Roman"/>
                        </a:rPr>
                        <a:t>  </a:t>
                      </a:r>
                      <a:endParaRPr lang="en-GB" sz="1400" dirty="0">
                        <a:solidFill>
                          <a:schemeClr val="bg1"/>
                        </a:solidFill>
                        <a:latin typeface="Calibri"/>
                        <a:ea typeface="Calibri"/>
                        <a:cs typeface="Times New Roman"/>
                      </a:endParaRPr>
                    </a:p>
                  </a:txBody>
                  <a:tcPr marL="4768" marR="4768" marT="4768" marB="4768"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GB" sz="1400" dirty="0">
                          <a:latin typeface="Times New Roman"/>
                          <a:ea typeface="Times New Roman"/>
                          <a:cs typeface="Times New Roman"/>
                        </a:rPr>
                        <a:t>This CD ROM has been developed to support the UCM and upgrading midwifery programmes. It combines a number of new strategies that are being piloted by MCH department to respond to the national needs within the Health sector. These include reducing maternal and neonatal morbidity and mortality in relation to Millennium Development Goals 4, 5 &amp; </a:t>
                      </a:r>
                      <a:r>
                        <a:rPr lang="en-GB" sz="1400" dirty="0" smtClean="0">
                          <a:latin typeface="Times New Roman"/>
                          <a:ea typeface="Times New Roman"/>
                          <a:cs typeface="Times New Roman"/>
                        </a:rPr>
                        <a:t>6.</a:t>
                      </a:r>
                      <a:r>
                        <a:rPr lang="en-GB" sz="1400" baseline="0" dirty="0">
                          <a:latin typeface="Calibri"/>
                          <a:ea typeface="Times New Roman"/>
                          <a:cs typeface="Times New Roman"/>
                        </a:rPr>
                        <a:t> </a:t>
                      </a:r>
                      <a:r>
                        <a:rPr lang="en-GB" sz="1400" dirty="0" smtClean="0">
                          <a:latin typeface="Times New Roman"/>
                          <a:ea typeface="Times New Roman"/>
                          <a:cs typeface="Times New Roman"/>
                        </a:rPr>
                        <a:t>Consequently </a:t>
                      </a:r>
                      <a:r>
                        <a:rPr lang="en-GB" sz="1400" dirty="0">
                          <a:latin typeface="Times New Roman"/>
                          <a:ea typeface="Times New Roman"/>
                          <a:cs typeface="Times New Roman"/>
                        </a:rPr>
                        <a:t>this course embraces the latest methodology (Problem Based Learning) and technologies (Computer based education) in an attempt to be relevant and effective in preparing new midwifes. The materials on the CD ROM have been authored by both University of Malawi - Kamuzu College of Nursing and foreign experts.</a:t>
                      </a:r>
                      <a:endParaRPr lang="en-GB" sz="1400" dirty="0">
                        <a:latin typeface="Calibri"/>
                        <a:ea typeface="Calibri"/>
                        <a:cs typeface="Times New Roman"/>
                      </a:endParaRPr>
                    </a:p>
                  </a:txBody>
                  <a:tcPr marL="21613" marR="21613" marT="21613" marB="21613" anchor="ctr">
                    <a:lnL>
                      <a:noFill/>
                    </a:lnL>
                    <a:lnR>
                      <a:noFill/>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02"/>
                  </a:ext>
                </a:extLst>
              </a:tr>
              <a:tr h="298881">
                <a:tc>
                  <a:txBody>
                    <a:bodyPr/>
                    <a:lstStyle/>
                    <a:p>
                      <a:pPr algn="r">
                        <a:lnSpc>
                          <a:spcPct val="115000"/>
                        </a:lnSpc>
                        <a:spcAft>
                          <a:spcPts val="0"/>
                        </a:spcAft>
                      </a:pPr>
                      <a:r>
                        <a:rPr lang="en-GB" sz="1400" b="1" dirty="0">
                          <a:solidFill>
                            <a:schemeClr val="tx1"/>
                          </a:solidFill>
                          <a:latin typeface="Times New Roman"/>
                          <a:ea typeface="Times New Roman"/>
                          <a:cs typeface="Times New Roman"/>
                        </a:rPr>
                        <a:t>Resource Author </a:t>
                      </a:r>
                      <a:r>
                        <a:rPr lang="en-GB" sz="1400" b="1" dirty="0">
                          <a:solidFill>
                            <a:schemeClr val="bg1"/>
                          </a:solidFill>
                          <a:latin typeface="Times New Roman"/>
                          <a:ea typeface="Times New Roman"/>
                          <a:cs typeface="Times New Roman"/>
                        </a:rPr>
                        <a:t>:</a:t>
                      </a:r>
                      <a:r>
                        <a:rPr lang="en-GB" sz="1400" dirty="0">
                          <a:solidFill>
                            <a:schemeClr val="bg1"/>
                          </a:solidFill>
                          <a:latin typeface="Times New Roman"/>
                          <a:ea typeface="Times New Roman"/>
                          <a:cs typeface="Times New Roman"/>
                        </a:rPr>
                        <a:t>  </a:t>
                      </a:r>
                      <a:endParaRPr lang="en-GB" sz="1400" dirty="0">
                        <a:solidFill>
                          <a:schemeClr val="bg1"/>
                        </a:solidFill>
                        <a:latin typeface="Calibri"/>
                        <a:ea typeface="Calibri"/>
                        <a:cs typeface="Times New Roman"/>
                      </a:endParaRPr>
                    </a:p>
                  </a:txBody>
                  <a:tcPr marL="4768" marR="4768" marT="4768" marB="4768"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latin typeface="Times New Roman"/>
                          <a:ea typeface="Times New Roman"/>
                          <a:cs typeface="Times New Roman"/>
                        </a:rPr>
                        <a:t>University of Malawi, Kamuzu College of Nursing </a:t>
                      </a:r>
                      <a:endParaRPr lang="en-GB" sz="1400" dirty="0">
                        <a:latin typeface="Calibri"/>
                        <a:ea typeface="Calibri"/>
                        <a:cs typeface="Times New Roman"/>
                      </a:endParaRPr>
                    </a:p>
                  </a:txBody>
                  <a:tcPr marL="21613" marR="21613" marT="21613" marB="21613" anchor="ctr">
                    <a:lnL>
                      <a:noFill/>
                    </a:lnL>
                    <a:lnR>
                      <a:noFill/>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03"/>
                  </a:ext>
                </a:extLst>
              </a:tr>
              <a:tr h="298881">
                <a:tc>
                  <a:txBody>
                    <a:bodyPr/>
                    <a:lstStyle/>
                    <a:p>
                      <a:pPr algn="r">
                        <a:lnSpc>
                          <a:spcPct val="115000"/>
                        </a:lnSpc>
                        <a:spcAft>
                          <a:spcPts val="0"/>
                        </a:spcAft>
                      </a:pPr>
                      <a:r>
                        <a:rPr lang="en-GB" sz="1400" b="1" dirty="0">
                          <a:solidFill>
                            <a:schemeClr val="tx1"/>
                          </a:solidFill>
                          <a:latin typeface="Times New Roman"/>
                          <a:ea typeface="Times New Roman"/>
                          <a:cs typeface="Times New Roman"/>
                        </a:rPr>
                        <a:t>Resource Source </a:t>
                      </a:r>
                      <a:r>
                        <a:rPr lang="en-GB" sz="1400" b="1" dirty="0">
                          <a:solidFill>
                            <a:schemeClr val="bg1"/>
                          </a:solidFill>
                          <a:latin typeface="Times New Roman"/>
                          <a:ea typeface="Times New Roman"/>
                          <a:cs typeface="Times New Roman"/>
                        </a:rPr>
                        <a:t>:</a:t>
                      </a:r>
                      <a:r>
                        <a:rPr lang="en-GB" sz="1400" dirty="0">
                          <a:solidFill>
                            <a:schemeClr val="bg1"/>
                          </a:solidFill>
                          <a:latin typeface="Times New Roman"/>
                          <a:ea typeface="Times New Roman"/>
                          <a:cs typeface="Times New Roman"/>
                        </a:rPr>
                        <a:t>  </a:t>
                      </a:r>
                      <a:endParaRPr lang="en-GB" sz="1400" dirty="0">
                        <a:solidFill>
                          <a:schemeClr val="bg1"/>
                        </a:solidFill>
                        <a:latin typeface="Calibri"/>
                        <a:ea typeface="Calibri"/>
                        <a:cs typeface="Times New Roman"/>
                      </a:endParaRPr>
                    </a:p>
                  </a:txBody>
                  <a:tcPr marL="4768" marR="4768" marT="4768" marB="4768"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latin typeface="Times New Roman"/>
                          <a:ea typeface="Times New Roman"/>
                          <a:cs typeface="Times New Roman"/>
                        </a:rPr>
                        <a:t>University of Malawi, Kamuzu College of Nursing </a:t>
                      </a:r>
                      <a:endParaRPr lang="en-GB" sz="1400" dirty="0">
                        <a:latin typeface="Calibri"/>
                        <a:ea typeface="Calibri"/>
                        <a:cs typeface="Times New Roman"/>
                      </a:endParaRPr>
                    </a:p>
                  </a:txBody>
                  <a:tcPr marL="21613" marR="21613" marT="21613" marB="21613" anchor="ctr">
                    <a:lnL>
                      <a:noFill/>
                    </a:lnL>
                    <a:lnR>
                      <a:noFill/>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04"/>
                  </a:ext>
                </a:extLst>
              </a:tr>
              <a:tr h="590073">
                <a:tc>
                  <a:txBody>
                    <a:bodyPr/>
                    <a:lstStyle/>
                    <a:p>
                      <a:pPr algn="r">
                        <a:lnSpc>
                          <a:spcPct val="115000"/>
                        </a:lnSpc>
                        <a:spcAft>
                          <a:spcPts val="0"/>
                        </a:spcAft>
                      </a:pPr>
                      <a:r>
                        <a:rPr lang="en-GB" sz="1400" b="1" dirty="0">
                          <a:solidFill>
                            <a:schemeClr val="tx1"/>
                          </a:solidFill>
                          <a:latin typeface="Times New Roman"/>
                          <a:ea typeface="Times New Roman"/>
                          <a:cs typeface="Times New Roman"/>
                        </a:rPr>
                        <a:t>Resource Tags </a:t>
                      </a:r>
                      <a:r>
                        <a:rPr lang="en-GB" sz="1400" b="1" dirty="0">
                          <a:solidFill>
                            <a:schemeClr val="bg1"/>
                          </a:solidFill>
                          <a:latin typeface="Times New Roman"/>
                          <a:ea typeface="Times New Roman"/>
                          <a:cs typeface="Times New Roman"/>
                        </a:rPr>
                        <a:t>:</a:t>
                      </a:r>
                      <a:r>
                        <a:rPr lang="en-GB" sz="1400" dirty="0">
                          <a:solidFill>
                            <a:schemeClr val="bg1"/>
                          </a:solidFill>
                          <a:latin typeface="Times New Roman"/>
                          <a:ea typeface="Times New Roman"/>
                          <a:cs typeface="Times New Roman"/>
                        </a:rPr>
                        <a:t>  </a:t>
                      </a:r>
                      <a:endParaRPr lang="en-GB" sz="1400" dirty="0">
                        <a:solidFill>
                          <a:schemeClr val="bg1"/>
                        </a:solidFill>
                        <a:latin typeface="Calibri"/>
                        <a:ea typeface="Calibri"/>
                        <a:cs typeface="Times New Roman"/>
                      </a:endParaRPr>
                    </a:p>
                  </a:txBody>
                  <a:tcPr marL="21613" marR="21613" marT="21613" marB="2161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Times New Roman"/>
                          <a:ea typeface="Times New Roman"/>
                          <a:cs typeface="Times New Roman"/>
                        </a:rPr>
                        <a:t>nursing,   Problem Based Learning,  maternal and neonatal morbidity,   Computer based education, </a:t>
                      </a:r>
                      <a:endParaRPr lang="en-GB" sz="1400" dirty="0" smtClean="0">
                        <a:latin typeface="+mn-lt"/>
                        <a:ea typeface="Calibri"/>
                        <a:cs typeface="Times New Roman"/>
                      </a:endParaRPr>
                    </a:p>
                  </a:txBody>
                  <a:tcPr marL="21613" marR="21613" marT="21613" marB="21613" anchor="ctr">
                    <a:lnL>
                      <a:noFill/>
                    </a:lnL>
                    <a:lnR>
                      <a:noFill/>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05"/>
                  </a:ext>
                </a:extLst>
              </a:tr>
              <a:tr h="298881">
                <a:tc>
                  <a:txBody>
                    <a:bodyPr/>
                    <a:lstStyle/>
                    <a:p>
                      <a:pPr algn="r">
                        <a:lnSpc>
                          <a:spcPct val="115000"/>
                        </a:lnSpc>
                        <a:spcAft>
                          <a:spcPts val="0"/>
                        </a:spcAft>
                      </a:pPr>
                      <a:r>
                        <a:rPr lang="en-GB" sz="1400" b="1" dirty="0">
                          <a:latin typeface="Times New Roman"/>
                          <a:ea typeface="Times New Roman"/>
                          <a:cs typeface="Times New Roman"/>
                        </a:rPr>
                        <a:t>Resource Type :</a:t>
                      </a:r>
                      <a:r>
                        <a:rPr lang="en-GB" sz="1400" dirty="0">
                          <a:latin typeface="Times New Roman"/>
                          <a:ea typeface="Times New Roman"/>
                          <a:cs typeface="Times New Roman"/>
                        </a:rPr>
                        <a:t>  </a:t>
                      </a:r>
                      <a:endParaRPr lang="en-GB" sz="1400" dirty="0">
                        <a:latin typeface="Calibri"/>
                        <a:ea typeface="Calibri"/>
                        <a:cs typeface="Times New Roman"/>
                      </a:endParaRPr>
                    </a:p>
                  </a:txBody>
                  <a:tcPr marL="4768" marR="4768" marT="4768" marB="4768"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latin typeface="Times New Roman"/>
                          <a:ea typeface="Times New Roman"/>
                          <a:cs typeface="Times New Roman"/>
                        </a:rPr>
                        <a:t>Modules, Training Notes/Materials/Tutorials </a:t>
                      </a:r>
                      <a:endParaRPr lang="en-GB" sz="1400" dirty="0">
                        <a:latin typeface="Calibri"/>
                        <a:ea typeface="Calibri"/>
                        <a:cs typeface="Times New Roman"/>
                      </a:endParaRPr>
                    </a:p>
                  </a:txBody>
                  <a:tcPr marL="21613" marR="21613" marT="21613" marB="21613" anchor="ctr">
                    <a:lnL>
                      <a:noFill/>
                    </a:lnL>
                    <a:lnR>
                      <a:noFill/>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06"/>
                  </a:ext>
                </a:extLst>
              </a:tr>
              <a:tr h="298881">
                <a:tc>
                  <a:txBody>
                    <a:bodyPr/>
                    <a:lstStyle/>
                    <a:p>
                      <a:pPr algn="r">
                        <a:lnSpc>
                          <a:spcPct val="115000"/>
                        </a:lnSpc>
                        <a:spcAft>
                          <a:spcPts val="0"/>
                        </a:spcAft>
                      </a:pPr>
                      <a:r>
                        <a:rPr lang="en-GB" sz="1400" b="1" dirty="0">
                          <a:latin typeface="Times New Roman"/>
                          <a:ea typeface="Times New Roman"/>
                          <a:cs typeface="Times New Roman"/>
                        </a:rPr>
                        <a:t>Resource Year :</a:t>
                      </a:r>
                      <a:r>
                        <a:rPr lang="en-GB" sz="1400" dirty="0">
                          <a:latin typeface="Times New Roman"/>
                          <a:ea typeface="Times New Roman"/>
                          <a:cs typeface="Times New Roman"/>
                        </a:rPr>
                        <a:t>  </a:t>
                      </a:r>
                      <a:endParaRPr lang="en-GB" sz="1400" dirty="0">
                        <a:latin typeface="Calibri"/>
                        <a:ea typeface="Calibri"/>
                        <a:cs typeface="Times New Roman"/>
                      </a:endParaRPr>
                    </a:p>
                  </a:txBody>
                  <a:tcPr marL="4768" marR="4768" marT="4768" marB="4768"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latin typeface="Times New Roman"/>
                          <a:ea typeface="Times New Roman"/>
                          <a:cs typeface="Times New Roman"/>
                        </a:rPr>
                        <a:t>2009 </a:t>
                      </a:r>
                      <a:endParaRPr lang="en-GB" sz="1400" dirty="0">
                        <a:latin typeface="Calibri"/>
                        <a:ea typeface="Calibri"/>
                        <a:cs typeface="Times New Roman"/>
                      </a:endParaRPr>
                    </a:p>
                  </a:txBody>
                  <a:tcPr marL="21613" marR="21613" marT="21613" marB="21613" anchor="ctr">
                    <a:lnL>
                      <a:noFill/>
                    </a:lnL>
                    <a:lnR>
                      <a:noFill/>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07"/>
                  </a:ext>
                </a:extLst>
              </a:tr>
              <a:tr h="552994">
                <a:tc>
                  <a:txBody>
                    <a:bodyPr/>
                    <a:lstStyle/>
                    <a:p>
                      <a:pPr algn="r">
                        <a:lnSpc>
                          <a:spcPct val="115000"/>
                        </a:lnSpc>
                        <a:spcAft>
                          <a:spcPts val="0"/>
                        </a:spcAft>
                      </a:pPr>
                      <a:r>
                        <a:rPr lang="en-GB" sz="1400" b="1" dirty="0">
                          <a:latin typeface="Times New Roman"/>
                          <a:ea typeface="Times New Roman"/>
                          <a:cs typeface="Times New Roman"/>
                        </a:rPr>
                        <a:t>Resource Licensing Condition :</a:t>
                      </a:r>
                      <a:r>
                        <a:rPr lang="en-GB" sz="1400" dirty="0">
                          <a:latin typeface="Times New Roman"/>
                          <a:ea typeface="Times New Roman"/>
                          <a:cs typeface="Times New Roman"/>
                        </a:rPr>
                        <a:t>  </a:t>
                      </a:r>
                      <a:endParaRPr lang="en-GB" sz="1400" dirty="0">
                        <a:latin typeface="Calibri"/>
                        <a:ea typeface="Calibri"/>
                        <a:cs typeface="Times New Roman"/>
                      </a:endParaRPr>
                    </a:p>
                  </a:txBody>
                  <a:tcPr marL="4768" marR="4768" marT="4768" marB="4768"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u="sng" dirty="0" smtClean="0">
                          <a:solidFill>
                            <a:srgbClr val="0000FF"/>
                          </a:solidFill>
                          <a:latin typeface="Times New Roman"/>
                          <a:ea typeface="Times New Roman"/>
                          <a:cs typeface="Times New Roman"/>
                          <a:hlinkClick r:id="rId4"/>
                        </a:rPr>
                        <a:t>Creative </a:t>
                      </a:r>
                      <a:r>
                        <a:rPr lang="en-GB" sz="1400" u="sng" dirty="0">
                          <a:solidFill>
                            <a:srgbClr val="0000FF"/>
                          </a:solidFill>
                          <a:latin typeface="Times New Roman"/>
                          <a:ea typeface="Times New Roman"/>
                          <a:cs typeface="Times New Roman"/>
                          <a:hlinkClick r:id="rId4"/>
                        </a:rPr>
                        <a:t>Commons: Attribution-Non Commercial Share Alike 2.5</a:t>
                      </a:r>
                      <a:r>
                        <a:rPr lang="en-GB" sz="1400" dirty="0">
                          <a:latin typeface="Times New Roman"/>
                          <a:ea typeface="Times New Roman"/>
                          <a:cs typeface="Times New Roman"/>
                        </a:rPr>
                        <a:t> </a:t>
                      </a:r>
                      <a:endParaRPr lang="en-GB" sz="1400" dirty="0">
                        <a:latin typeface="Calibri"/>
                        <a:ea typeface="Calibri"/>
                        <a:cs typeface="Times New Roman"/>
                      </a:endParaRPr>
                    </a:p>
                  </a:txBody>
                  <a:tcPr marL="21613" marR="21613" marT="21613" marB="21613" anchor="ctr">
                    <a:lnL>
                      <a:noFill/>
                    </a:lnL>
                    <a:lnR>
                      <a:noFill/>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08"/>
                  </a:ext>
                </a:extLst>
              </a:tr>
              <a:tr h="298881">
                <a:tc>
                  <a:txBody>
                    <a:bodyPr/>
                    <a:lstStyle/>
                    <a:p>
                      <a:pPr algn="r">
                        <a:lnSpc>
                          <a:spcPct val="115000"/>
                        </a:lnSpc>
                        <a:spcAft>
                          <a:spcPts val="0"/>
                        </a:spcAft>
                      </a:pPr>
                      <a:r>
                        <a:rPr lang="en-GB" sz="1400" b="1" dirty="0">
                          <a:latin typeface="Times New Roman"/>
                          <a:ea typeface="Times New Roman"/>
                          <a:cs typeface="Times New Roman"/>
                        </a:rPr>
                        <a:t>Resource Media Type :</a:t>
                      </a:r>
                      <a:r>
                        <a:rPr lang="en-GB" sz="1400" dirty="0">
                          <a:latin typeface="Times New Roman"/>
                          <a:ea typeface="Times New Roman"/>
                          <a:cs typeface="Times New Roman"/>
                        </a:rPr>
                        <a:t>  </a:t>
                      </a:r>
                      <a:endParaRPr lang="en-GB" sz="1400" dirty="0">
                        <a:latin typeface="Calibri"/>
                        <a:ea typeface="Calibri"/>
                        <a:cs typeface="Times New Roman"/>
                      </a:endParaRPr>
                    </a:p>
                  </a:txBody>
                  <a:tcPr marL="4768" marR="4768" marT="4768" marB="4768"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a:latin typeface="Times New Roman"/>
                          <a:ea typeface="Times New Roman"/>
                          <a:cs typeface="Times New Roman"/>
                        </a:rPr>
                        <a:t>Text/HTML </a:t>
                      </a:r>
                      <a:endParaRPr lang="en-GB" sz="1400">
                        <a:latin typeface="Calibri"/>
                        <a:ea typeface="Calibri"/>
                        <a:cs typeface="Times New Roman"/>
                      </a:endParaRPr>
                    </a:p>
                  </a:txBody>
                  <a:tcPr marL="21613" marR="21613" marT="21613" marB="21613" anchor="ctr">
                    <a:lnL>
                      <a:noFill/>
                    </a:lnL>
                    <a:lnR>
                      <a:noFill/>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09"/>
                  </a:ext>
                </a:extLst>
              </a:tr>
              <a:tr h="298881">
                <a:tc>
                  <a:txBody>
                    <a:bodyPr/>
                    <a:lstStyle/>
                    <a:p>
                      <a:pPr algn="r">
                        <a:lnSpc>
                          <a:spcPct val="115000"/>
                        </a:lnSpc>
                        <a:spcAft>
                          <a:spcPts val="0"/>
                        </a:spcAft>
                      </a:pPr>
                      <a:r>
                        <a:rPr lang="en-GB" sz="1400" b="1" dirty="0">
                          <a:latin typeface="Times New Roman"/>
                          <a:ea typeface="Times New Roman"/>
                          <a:cs typeface="Times New Roman"/>
                        </a:rPr>
                        <a:t>Resource Language :</a:t>
                      </a:r>
                      <a:r>
                        <a:rPr lang="en-GB" sz="1400" dirty="0">
                          <a:latin typeface="Times New Roman"/>
                          <a:ea typeface="Times New Roman"/>
                          <a:cs typeface="Times New Roman"/>
                        </a:rPr>
                        <a:t>  </a:t>
                      </a:r>
                      <a:endParaRPr lang="en-GB" sz="1400" dirty="0">
                        <a:latin typeface="Calibri"/>
                        <a:ea typeface="Calibri"/>
                        <a:cs typeface="Times New Roman"/>
                      </a:endParaRPr>
                    </a:p>
                  </a:txBody>
                  <a:tcPr marL="4768" marR="4768" marT="4768" marB="4768"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1400" dirty="0">
                          <a:latin typeface="Times New Roman"/>
                          <a:ea typeface="Times New Roman"/>
                          <a:cs typeface="Times New Roman"/>
                        </a:rPr>
                        <a:t>English </a:t>
                      </a:r>
                      <a:endParaRPr lang="en-GB" sz="1400" dirty="0">
                        <a:latin typeface="Calibri"/>
                        <a:ea typeface="Calibri"/>
                        <a:cs typeface="Times New Roman"/>
                      </a:endParaRPr>
                    </a:p>
                  </a:txBody>
                  <a:tcPr marL="21613" marR="21613" marT="21613" marB="21613" anchor="ctr">
                    <a:lnL>
                      <a:noFill/>
                    </a:lnL>
                    <a:lnR>
                      <a:noFill/>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09604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a:defRPr/>
            </a:pPr>
            <a:endParaRPr lang="en-ZA"/>
          </a:p>
        </p:txBody>
      </p:sp>
      <p:sp>
        <p:nvSpPr>
          <p:cNvPr id="3" name="Text Placeholder 2"/>
          <p:cNvSpPr>
            <a:spLocks noGrp="1"/>
          </p:cNvSpPr>
          <p:nvPr>
            <p:ph type="body" idx="1"/>
          </p:nvPr>
        </p:nvSpPr>
        <p:spPr/>
        <p:txBody>
          <a:bodyPr/>
          <a:lstStyle/>
          <a:p>
            <a:pPr>
              <a:defRPr/>
            </a:pPr>
            <a:endParaRPr lang="en-ZA" dirty="0"/>
          </a:p>
        </p:txBody>
      </p:sp>
      <p:pic>
        <p:nvPicPr>
          <p:cNvPr id="768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19050"/>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89575"/>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697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92" y="-171400"/>
            <a:ext cx="13105456"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99392"/>
            <a:ext cx="12249149"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266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1"/>
            <a:ext cx="10801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82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711895"/>
            <a:ext cx="10585176" cy="6029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0"/>
            <a:ext cx="16633848" cy="71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406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5436096" y="1772816"/>
            <a:ext cx="2183904" cy="1677144"/>
          </a:xfrm>
          <a:prstGeom prst="rect">
            <a:avLst/>
          </a:prstGeom>
          <a:ln>
            <a:noFill/>
          </a:ln>
          <a:effectLst>
            <a:softEdge rad="112500"/>
          </a:effectLst>
        </p:spPr>
      </p:pic>
      <p:sp>
        <p:nvSpPr>
          <p:cNvPr id="2" name="Title 1"/>
          <p:cNvSpPr>
            <a:spLocks noGrp="1"/>
          </p:cNvSpPr>
          <p:nvPr>
            <p:ph type="title"/>
          </p:nvPr>
        </p:nvSpPr>
        <p:spPr>
          <a:xfrm>
            <a:off x="457200" y="-27384"/>
            <a:ext cx="8229600" cy="1143000"/>
          </a:xfrm>
        </p:spPr>
        <p:txBody>
          <a:bodyPr/>
          <a:lstStyle/>
          <a:p>
            <a:pPr>
              <a:defRPr/>
            </a:pPr>
            <a:r>
              <a:rPr lang="en-GB" dirty="0">
                <a:solidFill>
                  <a:schemeClr val="accent6">
                    <a:lumMod val="50000"/>
                  </a:schemeClr>
                </a:solidFill>
              </a:rPr>
              <a:t>OER for Africa… and the world</a:t>
            </a:r>
            <a:endParaRPr dirty="0">
              <a:solidFill>
                <a:schemeClr val="accent6">
                  <a:lumMod val="50000"/>
                </a:schemeClr>
              </a:solidFill>
            </a:endParaRPr>
          </a:p>
        </p:txBody>
      </p:sp>
      <p:pic>
        <p:nvPicPr>
          <p:cNvPr id="21508" name="Picture 2"/>
          <p:cNvPicPr>
            <a:picLocks noGrp="1" noChangeAspect="1" noChangeArrowheads="1"/>
          </p:cNvPicPr>
          <p:nvPr>
            <p:ph sz="half" idx="1"/>
          </p:nvPr>
        </p:nvPicPr>
        <p:blipFill>
          <a:blip r:embed="rId4" cstate="print"/>
          <a:srcRect/>
          <a:stretch>
            <a:fillRect/>
          </a:stretch>
        </p:blipFill>
        <p:spPr>
          <a:xfrm>
            <a:off x="317376" y="1286941"/>
            <a:ext cx="4038600" cy="3078163"/>
          </a:xfrm>
          <a:prstGeom prst="rect">
            <a:avLst/>
          </a:prstGeom>
          <a:ln>
            <a:noFill/>
          </a:ln>
          <a:effectLst>
            <a:softEdge rad="112500"/>
          </a:effectLst>
        </p:spPr>
      </p:pic>
      <p:pic>
        <p:nvPicPr>
          <p:cNvPr id="21509" name="Picture 3"/>
          <p:cNvPicPr>
            <a:picLocks noChangeAspect="1" noChangeArrowheads="1"/>
          </p:cNvPicPr>
          <p:nvPr/>
        </p:nvPicPr>
        <p:blipFill>
          <a:blip r:embed="rId5" cstate="print"/>
          <a:srcRect/>
          <a:stretch>
            <a:fillRect/>
          </a:stretch>
        </p:blipFill>
        <p:spPr bwMode="auto">
          <a:xfrm>
            <a:off x="6705600" y="908720"/>
            <a:ext cx="1905000" cy="1543050"/>
          </a:xfrm>
          <a:prstGeom prst="rect">
            <a:avLst/>
          </a:prstGeom>
          <a:ln>
            <a:noFill/>
          </a:ln>
          <a:effectLst>
            <a:softEdge rad="112500"/>
          </a:effectLst>
        </p:spPr>
      </p:pic>
      <p:pic>
        <p:nvPicPr>
          <p:cNvPr id="21510" name="Picture 5"/>
          <p:cNvPicPr>
            <a:picLocks noChangeAspect="1" noChangeArrowheads="1"/>
          </p:cNvPicPr>
          <p:nvPr/>
        </p:nvPicPr>
        <p:blipFill>
          <a:blip r:embed="rId6" cstate="print"/>
          <a:srcRect/>
          <a:stretch>
            <a:fillRect/>
          </a:stretch>
        </p:blipFill>
        <p:spPr bwMode="auto">
          <a:xfrm>
            <a:off x="6858000" y="2996952"/>
            <a:ext cx="1933575" cy="1524000"/>
          </a:xfrm>
          <a:prstGeom prst="rect">
            <a:avLst/>
          </a:prstGeom>
          <a:ln>
            <a:noFill/>
          </a:ln>
          <a:effectLst>
            <a:softEdge rad="112500"/>
          </a:effectLst>
        </p:spPr>
      </p:pic>
      <p:sp>
        <p:nvSpPr>
          <p:cNvPr id="7" name="Rectangle 11"/>
          <p:cNvSpPr>
            <a:spLocks noChangeArrowheads="1"/>
          </p:cNvSpPr>
          <p:nvPr/>
        </p:nvSpPr>
        <p:spPr bwMode="auto">
          <a:xfrm>
            <a:off x="683568" y="4365104"/>
            <a:ext cx="7776864" cy="2298578"/>
          </a:xfrm>
          <a:prstGeom prst="rect">
            <a:avLst/>
          </a:prstGeom>
          <a:effectLst/>
          <a:scene3d>
            <a:camera prst="orthographicFront"/>
            <a:lightRig rig="threePt" dir="t"/>
          </a:scene3d>
          <a:sp3d>
            <a:bevelT w="101600" prst="riblet"/>
          </a:sp3d>
          <a:extLst/>
        </p:spPr>
        <p:txBody>
          <a:bodyPr wrap="square">
            <a:spAutoFit/>
          </a:bodyPr>
          <a:lstStyle/>
          <a:p>
            <a:pPr marL="176213" algn="ctr" eaLnBrk="0" hangingPunct="0">
              <a:lnSpc>
                <a:spcPct val="112000"/>
              </a:lnSpc>
              <a:spcBef>
                <a:spcPts val="0"/>
              </a:spcBef>
              <a:spcAft>
                <a:spcPts val="600"/>
              </a:spcAft>
              <a:defRPr/>
            </a:pPr>
            <a:r>
              <a:rPr lang="en-GB" sz="3200" dirty="0" smtClean="0">
                <a:effectLst>
                  <a:outerShdw blurRad="38100" dist="38100" dir="2700000" algn="tl">
                    <a:srgbClr val="000000">
                      <a:alpha val="43137"/>
                    </a:srgbClr>
                  </a:outerShdw>
                </a:effectLst>
              </a:rPr>
              <a:t>OER show-cases </a:t>
            </a:r>
            <a:r>
              <a:rPr lang="en-GB" sz="3200" b="1" dirty="0">
                <a:effectLst>
                  <a:outerShdw blurRad="38100" dist="38100" dir="2700000" algn="tl">
                    <a:srgbClr val="000000">
                      <a:alpha val="43137"/>
                    </a:srgbClr>
                  </a:outerShdw>
                </a:effectLst>
              </a:rPr>
              <a:t>African intellectual capital –</a:t>
            </a:r>
            <a:r>
              <a:rPr lang="en-GB" sz="3200" dirty="0">
                <a:effectLst>
                  <a:outerShdw blurRad="38100" dist="38100" dir="2700000" algn="tl">
                    <a:srgbClr val="000000">
                      <a:alpha val="43137"/>
                    </a:srgbClr>
                  </a:outerShdw>
                </a:effectLst>
              </a:rPr>
              <a:t> </a:t>
            </a:r>
            <a:r>
              <a:rPr lang="en-GB" sz="3200" dirty="0" smtClean="0">
                <a:effectLst>
                  <a:outerShdw blurRad="38100" dist="38100" dir="2700000" algn="tl">
                    <a:srgbClr val="000000">
                      <a:alpha val="43137"/>
                    </a:srgbClr>
                  </a:outerShdw>
                </a:effectLst>
              </a:rPr>
              <a:t>allowing us our rightful participation as </a:t>
            </a:r>
            <a:r>
              <a:rPr lang="en-GB" sz="3200" b="1" dirty="0" smtClean="0">
                <a:effectLst>
                  <a:outerShdw blurRad="38100" dist="38100" dir="2700000" algn="tl">
                    <a:srgbClr val="000000">
                      <a:alpha val="43137"/>
                    </a:srgbClr>
                  </a:outerShdw>
                </a:effectLst>
              </a:rPr>
              <a:t>contributors</a:t>
            </a:r>
            <a:r>
              <a:rPr lang="en-GB" sz="3200" dirty="0" smtClean="0">
                <a:effectLst>
                  <a:outerShdw blurRad="38100" dist="38100" dir="2700000" algn="tl">
                    <a:srgbClr val="000000">
                      <a:alpha val="43137"/>
                    </a:srgbClr>
                  </a:outerShdw>
                </a:effectLst>
              </a:rPr>
              <a:t> to the global knowledge economy.</a:t>
            </a: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134292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792088"/>
          </a:xfrm>
        </p:spPr>
        <p:txBody>
          <a:bodyPr/>
          <a:lstStyle/>
          <a:p>
            <a:r>
              <a:rPr lang="en-ZA" dirty="0">
                <a:solidFill>
                  <a:schemeClr val="accent6">
                    <a:lumMod val="50000"/>
                  </a:schemeClr>
                </a:solidFill>
              </a:rPr>
              <a:t>OER Enablers</a:t>
            </a:r>
          </a:p>
        </p:txBody>
      </p:sp>
      <p:sp>
        <p:nvSpPr>
          <p:cNvPr id="3" name="Content Placeholder 2"/>
          <p:cNvSpPr>
            <a:spLocks noGrp="1"/>
          </p:cNvSpPr>
          <p:nvPr>
            <p:ph idx="1"/>
          </p:nvPr>
        </p:nvSpPr>
        <p:spPr>
          <a:xfrm>
            <a:off x="683568" y="1124744"/>
            <a:ext cx="8229600" cy="4525963"/>
          </a:xfrm>
        </p:spPr>
        <p:txBody>
          <a:bodyPr/>
          <a:lstStyle/>
          <a:p>
            <a:r>
              <a:rPr lang="en-ZA" dirty="0"/>
              <a:t>Critical mass of universities with basic understanding of OER now </a:t>
            </a:r>
            <a:r>
              <a:rPr lang="en-ZA" dirty="0" smtClean="0"/>
              <a:t>exists.</a:t>
            </a:r>
            <a:endParaRPr lang="en-ZA" dirty="0"/>
          </a:p>
          <a:p>
            <a:r>
              <a:rPr lang="en-ZA" dirty="0"/>
              <a:t>Improving bandwidth and technological infrastructure in African </a:t>
            </a:r>
            <a:r>
              <a:rPr lang="en-ZA" dirty="0" smtClean="0"/>
              <a:t>institutions.</a:t>
            </a:r>
            <a:endParaRPr lang="en-ZA" dirty="0"/>
          </a:p>
          <a:p>
            <a:r>
              <a:rPr lang="en-ZA" dirty="0"/>
              <a:t>Increasing priority placed on teaching and </a:t>
            </a:r>
            <a:r>
              <a:rPr lang="en-ZA" dirty="0" smtClean="0"/>
              <a:t>learning. </a:t>
            </a:r>
            <a:endParaRPr lang="en-ZA" dirty="0"/>
          </a:p>
          <a:p>
            <a:pPr marL="0" indent="0">
              <a:buNone/>
            </a:pPr>
            <a:endParaRPr lang="en-ZA" dirty="0"/>
          </a:p>
        </p:txBody>
      </p:sp>
    </p:spTree>
    <p:extLst>
      <p:ext uri="{BB962C8B-B14F-4D97-AF65-F5344CB8AC3E}">
        <p14:creationId xmlns:p14="http://schemas.microsoft.com/office/powerpoint/2010/main" val="32384307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ZA" dirty="0">
                <a:solidFill>
                  <a:schemeClr val="accent6">
                    <a:lumMod val="50000"/>
                  </a:schemeClr>
                </a:solidFill>
              </a:rPr>
              <a:t>What are the Barriers?</a:t>
            </a:r>
          </a:p>
        </p:txBody>
      </p:sp>
      <p:sp>
        <p:nvSpPr>
          <p:cNvPr id="3" name="Content Placeholder 2"/>
          <p:cNvSpPr>
            <a:spLocks noGrp="1"/>
          </p:cNvSpPr>
          <p:nvPr>
            <p:ph idx="1"/>
          </p:nvPr>
        </p:nvSpPr>
        <p:spPr>
          <a:xfrm>
            <a:off x="457200" y="1259632"/>
            <a:ext cx="8229600" cy="4525963"/>
          </a:xfrm>
        </p:spPr>
        <p:txBody>
          <a:bodyPr/>
          <a:lstStyle/>
          <a:p>
            <a:pPr lvl="1">
              <a:buFont typeface="Arial" panose="020B0604020202020204" pitchFamily="34" charset="0"/>
              <a:buChar char="•"/>
            </a:pPr>
            <a:r>
              <a:rPr lang="en-ZA" sz="3000" dirty="0"/>
              <a:t>Slow change in approaches to teaching resulting in </a:t>
            </a:r>
            <a:r>
              <a:rPr lang="en-ZA" sz="3000" dirty="0" smtClean="0"/>
              <a:t>continued </a:t>
            </a:r>
            <a:r>
              <a:rPr lang="en-ZA" sz="3000" dirty="0"/>
              <a:t>use of traditional methods of teaching which require learners to be largely consumers of information. This </a:t>
            </a:r>
            <a:r>
              <a:rPr lang="en-ZA" sz="3000" dirty="0" smtClean="0"/>
              <a:t>makes </a:t>
            </a:r>
            <a:r>
              <a:rPr lang="en-ZA" sz="3000" dirty="0"/>
              <a:t>sustained integration of </a:t>
            </a:r>
            <a:r>
              <a:rPr lang="en-ZA" sz="3000" dirty="0" smtClean="0"/>
              <a:t>OER </a:t>
            </a:r>
            <a:r>
              <a:rPr lang="en-ZA" sz="3000" dirty="0"/>
              <a:t>into academic activities difficult to achieve. </a:t>
            </a:r>
          </a:p>
          <a:p>
            <a:endParaRPr lang="en-ZA" dirty="0"/>
          </a:p>
        </p:txBody>
      </p:sp>
    </p:spTree>
    <p:extLst>
      <p:ext uri="{BB962C8B-B14F-4D97-AF65-F5344CB8AC3E}">
        <p14:creationId xmlns:p14="http://schemas.microsoft.com/office/powerpoint/2010/main" val="362066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ZA" dirty="0">
                <a:solidFill>
                  <a:schemeClr val="accent6">
                    <a:lumMod val="50000"/>
                  </a:schemeClr>
                </a:solidFill>
              </a:rPr>
              <a:t>What are the Barriers?</a:t>
            </a:r>
          </a:p>
        </p:txBody>
      </p:sp>
      <p:sp>
        <p:nvSpPr>
          <p:cNvPr id="3" name="Content Placeholder 2"/>
          <p:cNvSpPr>
            <a:spLocks noGrp="1"/>
          </p:cNvSpPr>
          <p:nvPr>
            <p:ph idx="1"/>
          </p:nvPr>
        </p:nvSpPr>
        <p:spPr>
          <a:xfrm>
            <a:off x="457200" y="1331640"/>
            <a:ext cx="8229600" cy="4525963"/>
          </a:xfrm>
        </p:spPr>
        <p:txBody>
          <a:bodyPr/>
          <a:lstStyle/>
          <a:p>
            <a:pPr lvl="1">
              <a:buFont typeface="Arial" panose="020B0604020202020204" pitchFamily="34" charset="0"/>
              <a:buChar char="•"/>
            </a:pPr>
            <a:r>
              <a:rPr lang="en-ZA" sz="3000" dirty="0"/>
              <a:t>High rate of Staff </a:t>
            </a:r>
            <a:r>
              <a:rPr lang="en-ZA" sz="3000" dirty="0" smtClean="0"/>
              <a:t>turn-over. </a:t>
            </a:r>
          </a:p>
          <a:p>
            <a:pPr lvl="1">
              <a:buFont typeface="Arial" panose="020B0604020202020204" pitchFamily="34" charset="0"/>
              <a:buChar char="•"/>
            </a:pPr>
            <a:r>
              <a:rPr lang="en-ZA" sz="3000" dirty="0"/>
              <a:t>Staff workloads and the time needed to search for </a:t>
            </a:r>
            <a:r>
              <a:rPr lang="en-ZA" sz="3000" dirty="0" smtClean="0"/>
              <a:t>OER.</a:t>
            </a:r>
          </a:p>
          <a:p>
            <a:pPr lvl="1">
              <a:buFont typeface="Arial" panose="020B0604020202020204" pitchFamily="34" charset="0"/>
              <a:buChar char="•"/>
            </a:pPr>
            <a:r>
              <a:rPr lang="en-ZA" sz="3000" dirty="0" smtClean="0"/>
              <a:t>Lack of sufficient skills to search for OER.</a:t>
            </a:r>
            <a:endParaRPr lang="en-ZA" sz="3000" dirty="0"/>
          </a:p>
          <a:p>
            <a:pPr lvl="1">
              <a:buFont typeface="Arial" panose="020B0604020202020204" pitchFamily="34" charset="0"/>
              <a:buChar char="•"/>
            </a:pPr>
            <a:r>
              <a:rPr lang="en-ZA" sz="3000" dirty="0"/>
              <a:t>Generalized negative perceptions of OER as ‘poor quality</a:t>
            </a:r>
            <a:r>
              <a:rPr lang="en-ZA" sz="3000" dirty="0" smtClean="0"/>
              <a:t>’.</a:t>
            </a:r>
          </a:p>
          <a:p>
            <a:pPr lvl="1">
              <a:buFont typeface="Arial" panose="020B0604020202020204" pitchFamily="34" charset="0"/>
              <a:buChar char="•"/>
            </a:pPr>
            <a:r>
              <a:rPr lang="en-ZA" sz="3000" dirty="0"/>
              <a:t>Poor understanding of IP issues amongst </a:t>
            </a:r>
            <a:r>
              <a:rPr lang="en-ZA" sz="3000" dirty="0" smtClean="0"/>
              <a:t>academics &amp; inadequate support from relevant university offices.</a:t>
            </a:r>
            <a:endParaRPr lang="en-ZA" sz="3000" dirty="0"/>
          </a:p>
          <a:p>
            <a:pPr lvl="1">
              <a:buFont typeface="Arial" panose="020B0604020202020204" pitchFamily="34" charset="0"/>
              <a:buChar char="•"/>
            </a:pPr>
            <a:endParaRPr lang="en-ZA" sz="3000" dirty="0"/>
          </a:p>
          <a:p>
            <a:pPr lvl="1">
              <a:buFont typeface="Arial" panose="020B0604020202020204" pitchFamily="34" charset="0"/>
              <a:buChar char="•"/>
            </a:pPr>
            <a:endParaRPr lang="en-ZA" sz="3200" dirty="0"/>
          </a:p>
          <a:p>
            <a:pPr marL="457200" lvl="1" indent="0">
              <a:buNone/>
            </a:pPr>
            <a:endParaRPr lang="en-ZA" sz="2400" dirty="0"/>
          </a:p>
          <a:p>
            <a:pPr lvl="1"/>
            <a:endParaRPr lang="en-ZA" dirty="0"/>
          </a:p>
          <a:p>
            <a:pPr lvl="1"/>
            <a:endParaRPr lang="en-ZA" dirty="0"/>
          </a:p>
          <a:p>
            <a:pPr lvl="1"/>
            <a:endParaRPr lang="en-ZA" dirty="0"/>
          </a:p>
        </p:txBody>
      </p:sp>
    </p:spTree>
    <p:extLst>
      <p:ext uri="{BB962C8B-B14F-4D97-AF65-F5344CB8AC3E}">
        <p14:creationId xmlns:p14="http://schemas.microsoft.com/office/powerpoint/2010/main" val="1293828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ZA" dirty="0" smtClean="0">
                <a:solidFill>
                  <a:schemeClr val="accent6">
                    <a:lumMod val="50000"/>
                  </a:schemeClr>
                </a:solidFill>
              </a:rPr>
              <a:t>Preliminary </a:t>
            </a:r>
            <a:r>
              <a:rPr lang="en-ZA" dirty="0">
                <a:solidFill>
                  <a:schemeClr val="accent6">
                    <a:lumMod val="50000"/>
                  </a:schemeClr>
                </a:solidFill>
              </a:rPr>
              <a:t>Learnings </a:t>
            </a:r>
          </a:p>
        </p:txBody>
      </p:sp>
      <p:sp>
        <p:nvSpPr>
          <p:cNvPr id="3" name="Content Placeholder 2"/>
          <p:cNvSpPr>
            <a:spLocks noGrp="1"/>
          </p:cNvSpPr>
          <p:nvPr>
            <p:ph idx="1"/>
          </p:nvPr>
        </p:nvSpPr>
        <p:spPr/>
        <p:txBody>
          <a:bodyPr/>
          <a:lstStyle/>
          <a:p>
            <a:r>
              <a:rPr lang="en-ZA" dirty="0"/>
              <a:t>W</a:t>
            </a:r>
            <a:r>
              <a:rPr lang="en-ZA" dirty="0" smtClean="0"/>
              <a:t>hilst </a:t>
            </a:r>
            <a:r>
              <a:rPr lang="en-ZA" dirty="0"/>
              <a:t>OER have been well received by academics in institutions where we have worked, </a:t>
            </a:r>
            <a:r>
              <a:rPr lang="en-ZA" dirty="0" smtClean="0"/>
              <a:t>sustainability of initiatives beyond projects has not been evident. </a:t>
            </a:r>
          </a:p>
          <a:p>
            <a:endParaRPr lang="en-ZA" b="1" dirty="0" smtClean="0"/>
          </a:p>
          <a:p>
            <a:pPr marL="0" indent="0">
              <a:buNone/>
            </a:pPr>
            <a:r>
              <a:rPr lang="en-ZA" b="1" dirty="0" smtClean="0"/>
              <a:t> Commitment             Action              Impact</a:t>
            </a:r>
            <a:endParaRPr lang="en-ZA" b="1" dirty="0"/>
          </a:p>
        </p:txBody>
      </p:sp>
      <p:sp>
        <p:nvSpPr>
          <p:cNvPr id="4" name="Right Arrow 3"/>
          <p:cNvSpPr/>
          <p:nvPr/>
        </p:nvSpPr>
        <p:spPr>
          <a:xfrm>
            <a:off x="2987824" y="431476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 name="Right Arrow 4"/>
          <p:cNvSpPr/>
          <p:nvPr/>
        </p:nvSpPr>
        <p:spPr>
          <a:xfrm>
            <a:off x="5348108" y="431476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79715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accent6">
                    <a:lumMod val="50000"/>
                  </a:schemeClr>
                </a:solidFill>
              </a:rPr>
              <a:t>Preliminary </a:t>
            </a:r>
            <a:r>
              <a:rPr lang="en-ZA" dirty="0">
                <a:solidFill>
                  <a:schemeClr val="accent6">
                    <a:lumMod val="50000"/>
                  </a:schemeClr>
                </a:solidFill>
              </a:rPr>
              <a:t>Learnings </a:t>
            </a:r>
          </a:p>
        </p:txBody>
      </p:sp>
      <p:sp>
        <p:nvSpPr>
          <p:cNvPr id="3" name="Content Placeholder 2"/>
          <p:cNvSpPr>
            <a:spLocks noGrp="1"/>
          </p:cNvSpPr>
          <p:nvPr>
            <p:ph idx="1"/>
          </p:nvPr>
        </p:nvSpPr>
        <p:spPr/>
        <p:txBody>
          <a:bodyPr/>
          <a:lstStyle/>
          <a:p>
            <a:r>
              <a:rPr lang="en-ZA" dirty="0" smtClean="0"/>
              <a:t>Integration of OER more effective where there is commitment to design processes. </a:t>
            </a:r>
          </a:p>
          <a:p>
            <a:r>
              <a:rPr lang="en-ZA" dirty="0" smtClean="0"/>
              <a:t>Initiatives succeed where there is local leadership.</a:t>
            </a:r>
          </a:p>
          <a:p>
            <a:pPr marL="0" indent="0">
              <a:buNone/>
            </a:pPr>
            <a:endParaRPr lang="en-ZA" dirty="0"/>
          </a:p>
          <a:p>
            <a:endParaRPr lang="en-ZA" dirty="0"/>
          </a:p>
        </p:txBody>
      </p:sp>
    </p:spTree>
    <p:extLst>
      <p:ext uri="{BB962C8B-B14F-4D97-AF65-F5344CB8AC3E}">
        <p14:creationId xmlns:p14="http://schemas.microsoft.com/office/powerpoint/2010/main" val="2882606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accent6">
                    <a:lumMod val="50000"/>
                  </a:schemeClr>
                </a:solidFill>
              </a:rPr>
              <a:t>ICTs Important</a:t>
            </a:r>
            <a:endParaRPr lang="en-ZA" dirty="0">
              <a:solidFill>
                <a:schemeClr val="accent6">
                  <a:lumMod val="50000"/>
                </a:schemeClr>
              </a:solidFill>
            </a:endParaRPr>
          </a:p>
        </p:txBody>
      </p:sp>
      <p:sp>
        <p:nvSpPr>
          <p:cNvPr id="3" name="Content Placeholder 2"/>
          <p:cNvSpPr>
            <a:spLocks noGrp="1"/>
          </p:cNvSpPr>
          <p:nvPr>
            <p:ph idx="1"/>
          </p:nvPr>
        </p:nvSpPr>
        <p:spPr/>
        <p:txBody>
          <a:bodyPr/>
          <a:lstStyle/>
          <a:p>
            <a:r>
              <a:rPr lang="en-ZA" sz="2800" dirty="0"/>
              <a:t>I</a:t>
            </a:r>
            <a:r>
              <a:rPr lang="en-ZA" sz="2800" dirty="0" smtClean="0"/>
              <a:t>ntegration of OER enhanced by use of educational technology.</a:t>
            </a:r>
          </a:p>
          <a:p>
            <a:pPr marL="0" indent="0">
              <a:buNone/>
            </a:pPr>
            <a:endParaRPr lang="en-ZA" sz="2800" dirty="0" smtClean="0"/>
          </a:p>
          <a:p>
            <a:r>
              <a:rPr lang="en-ZA" sz="2800" dirty="0"/>
              <a:t>Harvard Business School professor Clayton M. Christensen coined the term </a:t>
            </a:r>
            <a:r>
              <a:rPr lang="en-ZA" sz="2800" i="1" dirty="0"/>
              <a:t>disruptive </a:t>
            </a:r>
            <a:r>
              <a:rPr lang="en-ZA" sz="2800" i="1" dirty="0" smtClean="0"/>
              <a:t>technology</a:t>
            </a:r>
            <a:r>
              <a:rPr lang="en-ZA" sz="2800" i="1" baseline="30000" dirty="0" smtClean="0"/>
              <a:t>1</a:t>
            </a:r>
          </a:p>
          <a:p>
            <a:pPr marL="0" indent="0">
              <a:buNone/>
            </a:pPr>
            <a:endParaRPr lang="en-ZA" sz="2800" i="1" baseline="30000" dirty="0" smtClean="0"/>
          </a:p>
          <a:p>
            <a:r>
              <a:rPr lang="en-ZA" sz="2800" dirty="0"/>
              <a:t>Technology provides a wide range of possibilities for </a:t>
            </a:r>
            <a:r>
              <a:rPr lang="en-ZA" sz="2800" dirty="0" smtClean="0"/>
              <a:t>accessing, sharing </a:t>
            </a:r>
            <a:r>
              <a:rPr lang="en-ZA" sz="2800" dirty="0"/>
              <a:t>and </a:t>
            </a:r>
            <a:r>
              <a:rPr lang="en-ZA" sz="2800" dirty="0" smtClean="0"/>
              <a:t>disseminating information. </a:t>
            </a:r>
            <a:endParaRPr lang="en-ZA" sz="2800" dirty="0"/>
          </a:p>
        </p:txBody>
      </p:sp>
    </p:spTree>
    <p:extLst>
      <p:ext uri="{BB962C8B-B14F-4D97-AF65-F5344CB8AC3E}">
        <p14:creationId xmlns:p14="http://schemas.microsoft.com/office/powerpoint/2010/main" val="240468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548680"/>
            <a:ext cx="7772400" cy="1257002"/>
          </a:xfrm>
        </p:spPr>
        <p:txBody>
          <a:bodyPr/>
          <a:lstStyle/>
          <a:p>
            <a:r>
              <a:rPr lang="en-ZA" dirty="0" smtClean="0"/>
              <a:t>5</a:t>
            </a:r>
            <a:r>
              <a:rPr lang="en-ZA" baseline="30000" dirty="0" smtClean="0"/>
              <a:t>th </a:t>
            </a:r>
            <a:r>
              <a:rPr lang="en-ZA" dirty="0"/>
              <a:t>ACDE conference and General Assembly</a:t>
            </a:r>
            <a:endParaRPr lang="en-US" dirty="0"/>
          </a:p>
        </p:txBody>
      </p:sp>
      <p:sp>
        <p:nvSpPr>
          <p:cNvPr id="3" name="Subtitle 2"/>
          <p:cNvSpPr>
            <a:spLocks noGrp="1"/>
          </p:cNvSpPr>
          <p:nvPr>
            <p:ph type="subTitle" idx="1"/>
          </p:nvPr>
        </p:nvSpPr>
        <p:spPr>
          <a:xfrm>
            <a:off x="685800" y="2327920"/>
            <a:ext cx="7772400" cy="381000"/>
          </a:xfrm>
        </p:spPr>
        <p:txBody>
          <a:bodyPr>
            <a:noAutofit/>
          </a:bodyPr>
          <a:lstStyle/>
          <a:p>
            <a:pPr>
              <a:defRPr/>
            </a:pPr>
            <a:r>
              <a:rPr lang="en-US" sz="2400" dirty="0" smtClean="0"/>
              <a:t>Open University of Sudan</a:t>
            </a:r>
            <a:endParaRPr lang="en-US" sz="2400" dirty="0"/>
          </a:p>
        </p:txBody>
      </p:sp>
      <p:sp>
        <p:nvSpPr>
          <p:cNvPr id="4" name="Subtitle 2"/>
          <p:cNvSpPr txBox="1">
            <a:spLocks/>
          </p:cNvSpPr>
          <p:nvPr/>
        </p:nvSpPr>
        <p:spPr bwMode="auto">
          <a:xfrm>
            <a:off x="844205" y="3040658"/>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sz="1600" b="0" i="0" kern="1200" spc="50">
                <a:solidFill>
                  <a:srgbClr val="FFFFFF"/>
                </a:solidFill>
                <a:latin typeface="Calibri" pitchFamily="34" charset="0"/>
                <a:ea typeface="Calibri" pitchFamily="34" charset="0"/>
                <a:cs typeface="Calibri" pitchFamily="34"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Calibri" pitchFamily="34" charset="0"/>
                <a:ea typeface="Calibri" pitchFamily="34" charset="0"/>
                <a:cs typeface="Calibri" pitchFamily="34" charset="0"/>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Calibri" pitchFamily="34" charset="0"/>
                <a:ea typeface="Calibri" pitchFamily="34" charset="0"/>
                <a:cs typeface="Calibri" pitchFamily="34" charset="0"/>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itchFamily="34" charset="0"/>
                <a:ea typeface="Calibri" pitchFamily="34" charset="0"/>
                <a:cs typeface="Calibri" pitchFamily="34" charset="0"/>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itchFamily="34" charset="0"/>
                <a:ea typeface="Calibri" pitchFamily="34" charset="0"/>
                <a:cs typeface="Calibri"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sz="2400" dirty="0" smtClean="0"/>
              <a:t>6 – 9 March 2017</a:t>
            </a:r>
            <a:endParaRPr lang="en-US" sz="2400" dirty="0"/>
          </a:p>
        </p:txBody>
      </p:sp>
      <p:sp>
        <p:nvSpPr>
          <p:cNvPr id="5" name="TextBox 4"/>
          <p:cNvSpPr txBox="1"/>
          <p:nvPr/>
        </p:nvSpPr>
        <p:spPr>
          <a:xfrm>
            <a:off x="395288" y="5516563"/>
            <a:ext cx="2520950" cy="864765"/>
          </a:xfrm>
          <a:prstGeom prst="rect">
            <a:avLst/>
          </a:prstGeom>
        </p:spPr>
        <p:txBody>
          <a:bodyPr wrap="none" lIns="0" tIns="0" rIns="0" bIns="0"/>
          <a:lstStyle/>
          <a:p>
            <a:pPr algn="ctr" eaLnBrk="1" fontAlgn="auto" hangingPunct="1">
              <a:spcAft>
                <a:spcPts val="0"/>
              </a:spcAft>
              <a:defRPr/>
            </a:pPr>
            <a:r>
              <a:rPr lang="en-ZA" sz="2000" i="1" dirty="0" smtClean="0">
                <a:solidFill>
                  <a:srgbClr val="D4A73C"/>
                </a:solidFill>
                <a:latin typeface="Myriad Pro"/>
                <a:ea typeface="+mj-ea"/>
                <a:cs typeface="Myriad Pro"/>
              </a:rPr>
              <a:t>Dr Ephraim Mhlanga</a:t>
            </a:r>
            <a:endParaRPr lang="en-ZA" sz="2000" i="1" dirty="0">
              <a:solidFill>
                <a:srgbClr val="D4A73C"/>
              </a:solidFill>
              <a:latin typeface="Myriad Pro"/>
              <a:ea typeface="+mj-ea"/>
              <a:cs typeface="Myriad Pro"/>
            </a:endParaRPr>
          </a:p>
        </p:txBody>
      </p:sp>
    </p:spTree>
    <p:extLst>
      <p:ext uri="{BB962C8B-B14F-4D97-AF65-F5344CB8AC3E}">
        <p14:creationId xmlns:p14="http://schemas.microsoft.com/office/powerpoint/2010/main" val="151878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5" y="333375"/>
            <a:ext cx="5519738" cy="403225"/>
          </a:xfrm>
        </p:spPr>
        <p:txBody>
          <a:bodyPr>
            <a:normAutofit fontScale="90000"/>
          </a:bodyPr>
          <a:lstStyle/>
          <a:p>
            <a:pPr>
              <a:defRPr/>
            </a:pPr>
            <a:r>
              <a:rPr lang="en-ZA" dirty="0" smtClean="0"/>
              <a:t>            </a:t>
            </a:r>
            <a:r>
              <a:rPr lang="en-ZA" sz="4000" dirty="0">
                <a:solidFill>
                  <a:schemeClr val="accent6">
                    <a:lumMod val="50000"/>
                  </a:schemeClr>
                </a:solidFill>
              </a:rPr>
              <a:t>Blended Learning</a:t>
            </a:r>
          </a:p>
        </p:txBody>
      </p:sp>
      <p:pic>
        <p:nvPicPr>
          <p:cNvPr id="1741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08025" y="1340768"/>
            <a:ext cx="5519738" cy="2808311"/>
          </a:xfrm>
        </p:spPr>
      </p:pic>
      <p:sp>
        <p:nvSpPr>
          <p:cNvPr id="17412" name="Rectangle 6"/>
          <p:cNvSpPr>
            <a:spLocks noChangeArrowheads="1"/>
          </p:cNvSpPr>
          <p:nvPr/>
        </p:nvSpPr>
        <p:spPr bwMode="auto">
          <a:xfrm>
            <a:off x="982663" y="4437063"/>
            <a:ext cx="677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spcBef>
                <a:spcPct val="20000"/>
              </a:spcBef>
              <a:buFont typeface="Arial" panose="020B0604020202020204" pitchFamily="34" charset="0"/>
              <a:buChar char="–"/>
              <a:defRPr sz="28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spcBef>
                <a:spcPct val="20000"/>
              </a:spcBef>
              <a:buFont typeface="Arial" panose="020B0604020202020204" pitchFamily="34" charset="0"/>
              <a:buChar char="•"/>
              <a:defRPr sz="24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9pPr>
          </a:lstStyle>
          <a:p>
            <a:pPr>
              <a:spcBef>
                <a:spcPct val="0"/>
              </a:spcBef>
              <a:buFontTx/>
              <a:buNone/>
            </a:pPr>
            <a:r>
              <a:rPr lang="en-ZA" altLang="en-US" sz="1800">
                <a:solidFill>
                  <a:schemeClr val="tx1"/>
                </a:solidFill>
                <a:latin typeface="Arial" panose="020B0604020202020204" pitchFamily="34" charset="0"/>
              </a:rPr>
              <a:t>Also called </a:t>
            </a:r>
            <a:r>
              <a:rPr lang="en-ZA" altLang="en-US" sz="1800" i="1">
                <a:solidFill>
                  <a:schemeClr val="tx1"/>
                </a:solidFill>
                <a:latin typeface="Arial" panose="020B0604020202020204" pitchFamily="34" charset="0"/>
              </a:rPr>
              <a:t>hybrid learning</a:t>
            </a:r>
            <a:r>
              <a:rPr lang="en-ZA" altLang="en-US" sz="1800">
                <a:solidFill>
                  <a:schemeClr val="tx1"/>
                </a:solidFill>
                <a:latin typeface="Arial" panose="020B0604020202020204" pitchFamily="34" charset="0"/>
              </a:rPr>
              <a:t> or </a:t>
            </a:r>
            <a:r>
              <a:rPr lang="en-ZA" altLang="en-US" sz="1800" i="1">
                <a:solidFill>
                  <a:schemeClr val="tx1"/>
                </a:solidFill>
                <a:latin typeface="Arial" panose="020B0604020202020204" pitchFamily="34" charset="0"/>
              </a:rPr>
              <a:t>mixed-mode learning, blended learning takes various forms</a:t>
            </a:r>
            <a:endParaRPr lang="en-ZA"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2588804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63" y="417513"/>
            <a:ext cx="7886700" cy="477837"/>
          </a:xfrm>
        </p:spPr>
        <p:txBody>
          <a:bodyPr>
            <a:noAutofit/>
          </a:bodyPr>
          <a:lstStyle/>
          <a:p>
            <a:pPr>
              <a:defRPr/>
            </a:pPr>
            <a:r>
              <a:rPr lang="en-ZA" dirty="0">
                <a:solidFill>
                  <a:schemeClr val="accent6">
                    <a:lumMod val="50000"/>
                  </a:schemeClr>
                </a:solidFill>
              </a:rPr>
              <a:t>Interplay of Distance and ICT Support</a:t>
            </a:r>
          </a:p>
        </p:txBody>
      </p:sp>
      <p:sp>
        <p:nvSpPr>
          <p:cNvPr id="18435" name="Content Placeholder 2"/>
          <p:cNvSpPr>
            <a:spLocks noGrp="1"/>
          </p:cNvSpPr>
          <p:nvPr>
            <p:ph idx="1"/>
          </p:nvPr>
        </p:nvSpPr>
        <p:spPr>
          <a:xfrm>
            <a:off x="541338" y="1525588"/>
            <a:ext cx="7886700" cy="4567237"/>
          </a:xfrm>
        </p:spPr>
        <p:txBody>
          <a:bodyPr/>
          <a:lstStyle/>
          <a:p>
            <a:pPr marL="0" indent="0">
              <a:buFont typeface="Arial" panose="020B0604020202020204" pitchFamily="34" charset="0"/>
              <a:buNone/>
            </a:pPr>
            <a:r>
              <a:rPr lang="en-ZA" altLang="en-US" smtClean="0">
                <a:latin typeface="Trebuchet MS" panose="020B0603020202020204" pitchFamily="34" charset="0"/>
                <a:cs typeface="Trebuchet MS" panose="020B0603020202020204" pitchFamily="34" charset="0"/>
              </a:rPr>
              <a:t>1.</a:t>
            </a:r>
          </a:p>
          <a:p>
            <a:pPr marL="0" indent="0">
              <a:buFont typeface="Arial" panose="020B0604020202020204" pitchFamily="34" charset="0"/>
              <a:buNone/>
            </a:pPr>
            <a:endParaRPr lang="en-ZA" altLang="en-US" smtClean="0">
              <a:latin typeface="Trebuchet MS" panose="020B0603020202020204" pitchFamily="34" charset="0"/>
              <a:cs typeface="Trebuchet MS" panose="020B0603020202020204" pitchFamily="34" charset="0"/>
            </a:endParaRPr>
          </a:p>
          <a:p>
            <a:pPr marL="0" indent="0">
              <a:buFont typeface="Arial" panose="020B0604020202020204" pitchFamily="34" charset="0"/>
              <a:buNone/>
            </a:pPr>
            <a:endParaRPr lang="en-ZA" altLang="en-US" smtClean="0">
              <a:latin typeface="Trebuchet MS" panose="020B0603020202020204" pitchFamily="34" charset="0"/>
              <a:cs typeface="Trebuchet MS" panose="020B0603020202020204" pitchFamily="34" charset="0"/>
            </a:endParaRPr>
          </a:p>
          <a:p>
            <a:pPr marL="0" indent="0">
              <a:buFont typeface="Arial" panose="020B0604020202020204" pitchFamily="34" charset="0"/>
              <a:buNone/>
            </a:pPr>
            <a:endParaRPr lang="en-ZA" altLang="en-US" smtClean="0">
              <a:latin typeface="Trebuchet MS" panose="020B0603020202020204" pitchFamily="34" charset="0"/>
              <a:cs typeface="Trebuchet MS" panose="020B0603020202020204" pitchFamily="34" charset="0"/>
            </a:endParaRPr>
          </a:p>
          <a:p>
            <a:pPr marL="0" indent="0">
              <a:buFont typeface="Arial" panose="020B0604020202020204" pitchFamily="34" charset="0"/>
              <a:buNone/>
            </a:pPr>
            <a:r>
              <a:rPr lang="en-ZA" altLang="en-US" smtClean="0">
                <a:latin typeface="Trebuchet MS" panose="020B0603020202020204" pitchFamily="34" charset="0"/>
                <a:cs typeface="Trebuchet MS" panose="020B0603020202020204" pitchFamily="34" charset="0"/>
              </a:rPr>
              <a:t>2. </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4" y="1268413"/>
            <a:ext cx="5221834"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646488"/>
            <a:ext cx="504085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5"/>
          <p:cNvSpPr>
            <a:spLocks noChangeArrowheads="1"/>
          </p:cNvSpPr>
          <p:nvPr/>
        </p:nvSpPr>
        <p:spPr bwMode="auto">
          <a:xfrm>
            <a:off x="1214438" y="2189163"/>
            <a:ext cx="541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Font typeface="Arial" panose="020B0604020202020204" pitchFamily="34" charset="0"/>
              <a:buChar char="•"/>
              <a:defRPr sz="32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spcBef>
                <a:spcPct val="20000"/>
              </a:spcBef>
              <a:buFont typeface="Arial" panose="020B0604020202020204" pitchFamily="34" charset="0"/>
              <a:buChar char="–"/>
              <a:defRPr sz="28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spcBef>
                <a:spcPct val="20000"/>
              </a:spcBef>
              <a:buFont typeface="Arial" panose="020B0604020202020204" pitchFamily="34" charset="0"/>
              <a:buChar char="•"/>
              <a:defRPr sz="24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9pPr>
          </a:lstStyle>
          <a:p>
            <a:pPr>
              <a:spcBef>
                <a:spcPct val="0"/>
              </a:spcBef>
            </a:pPr>
            <a:r>
              <a:rPr lang="en-ZA" altLang="en-US" sz="1800">
                <a:solidFill>
                  <a:schemeClr val="tx1"/>
                </a:solidFill>
                <a:latin typeface="Calibri" panose="020F0502020204030204" pitchFamily="34" charset="0"/>
                <a:ea typeface="Calibri" panose="020F0502020204030204" pitchFamily="34" charset="0"/>
                <a:cs typeface="Times New Roman" panose="02020603050405020304" pitchFamily="18" charset="0"/>
              </a:rPr>
              <a:t>Increasing resource-based (independent) learning in face-to-face programmes, and </a:t>
            </a:r>
          </a:p>
          <a:p>
            <a:pPr>
              <a:spcBef>
                <a:spcPct val="0"/>
              </a:spcBef>
            </a:pPr>
            <a:r>
              <a:rPr lang="en-ZA" altLang="en-US" sz="1800">
                <a:solidFill>
                  <a:schemeClr val="tx1"/>
                </a:solidFill>
                <a:latin typeface="Calibri" panose="020F0502020204030204" pitchFamily="34" charset="0"/>
                <a:ea typeface="Calibri" panose="020F0502020204030204" pitchFamily="34" charset="0"/>
                <a:cs typeface="Times New Roman" panose="02020603050405020304" pitchFamily="18" charset="0"/>
              </a:rPr>
              <a:t>Increasing face-to-face interaction in distance education programmes.</a:t>
            </a:r>
            <a:endParaRPr lang="en-ZA" altLang="en-US" sz="180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8439" name="Rectangle 6"/>
          <p:cNvSpPr>
            <a:spLocks noChangeArrowheads="1"/>
          </p:cNvSpPr>
          <p:nvPr/>
        </p:nvSpPr>
        <p:spPr bwMode="auto">
          <a:xfrm>
            <a:off x="1165225" y="4789488"/>
            <a:ext cx="541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Font typeface="Arial" panose="020B0604020202020204" pitchFamily="34" charset="0"/>
              <a:buChar char="•"/>
              <a:defRPr sz="32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spcBef>
                <a:spcPct val="20000"/>
              </a:spcBef>
              <a:buFont typeface="Arial" panose="020B0604020202020204" pitchFamily="34" charset="0"/>
              <a:buChar char="–"/>
              <a:defRPr sz="28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spcBef>
                <a:spcPct val="20000"/>
              </a:spcBef>
              <a:buFont typeface="Arial" panose="020B0604020202020204" pitchFamily="34" charset="0"/>
              <a:buChar char="•"/>
              <a:defRPr sz="24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9pPr>
          </a:lstStyle>
          <a:p>
            <a:pPr>
              <a:spcBef>
                <a:spcPct val="0"/>
              </a:spcBef>
            </a:pPr>
            <a:r>
              <a:rPr lang="en-ZA" altLang="en-US" sz="1800">
                <a:solidFill>
                  <a:schemeClr val="tx1"/>
                </a:solidFill>
                <a:latin typeface="Calibri" panose="020F0502020204030204" pitchFamily="34" charset="0"/>
                <a:ea typeface="Calibri" panose="020F0502020204030204" pitchFamily="34" charset="0"/>
                <a:cs typeface="Times New Roman" panose="02020603050405020304" pitchFamily="18" charset="0"/>
              </a:rPr>
              <a:t>Mixture of online and offline modes of delivery used (blend)</a:t>
            </a:r>
          </a:p>
          <a:p>
            <a:pPr>
              <a:spcBef>
                <a:spcPct val="0"/>
              </a:spcBef>
            </a:pPr>
            <a:r>
              <a:rPr lang="en-ZA" altLang="en-US" sz="1800">
                <a:solidFill>
                  <a:schemeClr val="tx1"/>
                </a:solidFill>
                <a:latin typeface="Calibri" panose="020F0502020204030204" pitchFamily="34" charset="0"/>
                <a:ea typeface="Calibri" panose="020F0502020204030204" pitchFamily="34" charset="0"/>
                <a:cs typeface="Times New Roman" panose="02020603050405020304" pitchFamily="18" charset="0"/>
              </a:rPr>
              <a:t>Use of digital forms of technology that do not require internet</a:t>
            </a:r>
            <a:endParaRPr lang="en-ZA" altLang="en-US" sz="180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045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913"/>
            <a:ext cx="7886700" cy="863600"/>
          </a:xfrm>
        </p:spPr>
        <p:txBody>
          <a:bodyPr>
            <a:normAutofit fontScale="90000"/>
          </a:bodyPr>
          <a:lstStyle/>
          <a:p>
            <a:pPr>
              <a:defRPr/>
            </a:pPr>
            <a:r>
              <a:rPr lang="en-US" sz="2025" b="1" dirty="0"/>
              <a:t/>
            </a:r>
            <a:br>
              <a:rPr lang="en-US" sz="2025" b="1" dirty="0"/>
            </a:br>
            <a:r>
              <a:rPr lang="en-US" sz="2025" b="1" dirty="0"/>
              <a:t/>
            </a:r>
            <a:br>
              <a:rPr lang="en-US" sz="2025" b="1" dirty="0"/>
            </a:br>
            <a:r>
              <a:rPr lang="en-US" sz="4000" dirty="0">
                <a:solidFill>
                  <a:schemeClr val="accent6">
                    <a:lumMod val="50000"/>
                  </a:schemeClr>
                </a:solidFill>
              </a:rPr>
              <a:t>Grid illustrating different dimensions influencing mode of provision</a:t>
            </a:r>
            <a:r>
              <a:rPr lang="en-ZA" b="1" dirty="0"/>
              <a:t/>
            </a:r>
            <a:br>
              <a:rPr lang="en-ZA" b="1" dirty="0"/>
            </a:br>
            <a:endParaRPr lang="en-ZA" dirty="0"/>
          </a:p>
        </p:txBody>
      </p:sp>
      <p:sp>
        <p:nvSpPr>
          <p:cNvPr id="20483" name="Content Placeholder 2"/>
          <p:cNvSpPr>
            <a:spLocks noGrp="1"/>
          </p:cNvSpPr>
          <p:nvPr>
            <p:ph idx="1"/>
          </p:nvPr>
        </p:nvSpPr>
        <p:spPr>
          <a:xfrm>
            <a:off x="803275" y="1374775"/>
            <a:ext cx="7712075" cy="4357688"/>
          </a:xfrm>
        </p:spPr>
        <p:txBody>
          <a:bodyPr/>
          <a:lstStyle/>
          <a:p>
            <a:pPr marL="0" indent="0">
              <a:buFont typeface="Arial" panose="020B0604020202020204" pitchFamily="34" charset="0"/>
              <a:buNone/>
            </a:pPr>
            <a:endParaRPr lang="en-ZA" altLang="en-US" smtClean="0">
              <a:latin typeface="Trebuchet MS" panose="020B0603020202020204" pitchFamily="34" charset="0"/>
              <a:cs typeface="Trebuchet MS" panose="020B0603020202020204" pitchFamily="34" charset="0"/>
            </a:endParaRP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374775"/>
            <a:ext cx="597693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066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lstStyle/>
          <a:p>
            <a:r>
              <a:rPr lang="en-ZA" dirty="0">
                <a:solidFill>
                  <a:schemeClr val="accent6">
                    <a:lumMod val="50000"/>
                  </a:schemeClr>
                </a:solidFill>
              </a:rPr>
              <a:t>In Higher Education</a:t>
            </a:r>
            <a:endParaRPr lang="en-ZA" dirty="0">
              <a:solidFill>
                <a:schemeClr val="accent6">
                  <a:lumMod val="50000"/>
                </a:schemeClr>
              </a:solidFill>
            </a:endParaRPr>
          </a:p>
        </p:txBody>
      </p:sp>
      <p:sp>
        <p:nvSpPr>
          <p:cNvPr id="3" name="Content Placeholder 2"/>
          <p:cNvSpPr>
            <a:spLocks noGrp="1"/>
          </p:cNvSpPr>
          <p:nvPr>
            <p:ph idx="1"/>
          </p:nvPr>
        </p:nvSpPr>
        <p:spPr>
          <a:xfrm>
            <a:off x="457200" y="1268760"/>
            <a:ext cx="8229600" cy="4525963"/>
          </a:xfrm>
        </p:spPr>
        <p:txBody>
          <a:bodyPr/>
          <a:lstStyle/>
          <a:p>
            <a:r>
              <a:rPr lang="en-ZA" sz="2800" dirty="0" smtClean="0"/>
              <a:t>Too few higher education programmes capture local knowledge, reflect local contexts and have relevance.</a:t>
            </a:r>
          </a:p>
          <a:p>
            <a:r>
              <a:rPr lang="en-ZA" sz="2800" dirty="0" smtClean="0"/>
              <a:t>Too few higher education courses engage the student in a meaningful way. Too many focus on the transmission of content.</a:t>
            </a:r>
          </a:p>
          <a:p>
            <a:r>
              <a:rPr lang="en-ZA" sz="2800" dirty="0" smtClean="0"/>
              <a:t>Textbooks to support the courses are too expensive for students and for institutions</a:t>
            </a:r>
          </a:p>
          <a:p>
            <a:r>
              <a:rPr lang="en-ZA" sz="2800" dirty="0" smtClean="0"/>
              <a:t>Too often learning outcomes are not met</a:t>
            </a:r>
            <a:endParaRPr lang="en-ZA" sz="2800" dirty="0"/>
          </a:p>
        </p:txBody>
      </p:sp>
    </p:spTree>
    <p:extLst>
      <p:ext uri="{BB962C8B-B14F-4D97-AF65-F5344CB8AC3E}">
        <p14:creationId xmlns:p14="http://schemas.microsoft.com/office/powerpoint/2010/main" val="2456039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chemeClr val="accent6">
                    <a:lumMod val="50000"/>
                  </a:schemeClr>
                </a:solidFill>
              </a:rPr>
              <a:t>But developing courses that respond to these challenges takes time …</a:t>
            </a:r>
            <a:endParaRPr lang="en-ZA" dirty="0">
              <a:solidFill>
                <a:schemeClr val="accent6">
                  <a:lumMod val="50000"/>
                </a:schemeClr>
              </a:solidFill>
            </a:endParaRPr>
          </a:p>
        </p:txBody>
      </p:sp>
      <p:sp>
        <p:nvSpPr>
          <p:cNvPr id="3" name="Content Placeholder 2"/>
          <p:cNvSpPr>
            <a:spLocks noGrp="1"/>
          </p:cNvSpPr>
          <p:nvPr>
            <p:ph idx="1"/>
          </p:nvPr>
        </p:nvSpPr>
        <p:spPr/>
        <p:txBody>
          <a:bodyPr/>
          <a:lstStyle/>
          <a:p>
            <a:r>
              <a:rPr lang="en-ZA" dirty="0" smtClean="0"/>
              <a:t>Can we work together across institutions or even countries to develop such courses, drawing wherever possible on existing OER, adapting them and developing new materials as necessary ensuring that students easily access them to maximise learning benefits.</a:t>
            </a:r>
            <a:endParaRPr lang="en-ZA" dirty="0"/>
          </a:p>
        </p:txBody>
      </p:sp>
    </p:spTree>
    <p:extLst>
      <p:ext uri="{BB962C8B-B14F-4D97-AF65-F5344CB8AC3E}">
        <p14:creationId xmlns:p14="http://schemas.microsoft.com/office/powerpoint/2010/main" val="223346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000_11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68363" y="188913"/>
            <a:ext cx="6583362" cy="4032250"/>
          </a:xfrm>
          <a:noFill/>
        </p:spPr>
      </p:pic>
      <p:sp>
        <p:nvSpPr>
          <p:cNvPr id="21507" name="Rectangle 5"/>
          <p:cNvSpPr>
            <a:spLocks noChangeArrowheads="1"/>
          </p:cNvSpPr>
          <p:nvPr/>
        </p:nvSpPr>
        <p:spPr bwMode="auto">
          <a:xfrm>
            <a:off x="971550" y="836613"/>
            <a:ext cx="71628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spcBef>
                <a:spcPct val="20000"/>
              </a:spcBef>
              <a:buFont typeface="Arial" panose="020B0604020202020204" pitchFamily="34" charset="0"/>
              <a:buChar char="–"/>
              <a:defRPr sz="28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spcBef>
                <a:spcPct val="20000"/>
              </a:spcBef>
              <a:buFont typeface="Arial" panose="020B0604020202020204" pitchFamily="34" charset="0"/>
              <a:buChar char="•"/>
              <a:defRPr sz="24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9pPr>
          </a:lstStyle>
          <a:p>
            <a:pPr eaLnBrk="1" hangingPunct="1">
              <a:lnSpc>
                <a:spcPct val="90000"/>
              </a:lnSpc>
              <a:spcBef>
                <a:spcPct val="50000"/>
              </a:spcBef>
              <a:buClr>
                <a:schemeClr val="accent2"/>
              </a:buClr>
              <a:buFont typeface="Wingdings" panose="05000000000000000000" pitchFamily="2" charset="2"/>
              <a:buNone/>
            </a:pPr>
            <a:endParaRPr lang="en-ZA" altLang="en-US" sz="2400">
              <a:solidFill>
                <a:schemeClr val="tx1"/>
              </a:solidFill>
              <a:latin typeface="Arial Narrow" panose="020B0606020202030204" pitchFamily="34" charset="0"/>
            </a:endParaRPr>
          </a:p>
          <a:p>
            <a:pPr eaLnBrk="1" hangingPunct="1">
              <a:lnSpc>
                <a:spcPct val="90000"/>
              </a:lnSpc>
              <a:spcBef>
                <a:spcPct val="50000"/>
              </a:spcBef>
              <a:buClr>
                <a:schemeClr val="accent2"/>
              </a:buClr>
              <a:buFont typeface="Wingdings" panose="05000000000000000000" pitchFamily="2" charset="2"/>
              <a:buNone/>
            </a:pPr>
            <a:endParaRPr lang="en-ZA" altLang="en-US" sz="2400">
              <a:solidFill>
                <a:schemeClr val="tx1"/>
              </a:solidFill>
              <a:latin typeface="Arial Narrow" panose="020B0606020202030204" pitchFamily="34" charset="0"/>
            </a:endParaRPr>
          </a:p>
          <a:p>
            <a:pPr eaLnBrk="1" hangingPunct="1">
              <a:spcBef>
                <a:spcPct val="0"/>
              </a:spcBef>
              <a:spcAft>
                <a:spcPct val="50000"/>
              </a:spcAft>
              <a:buFont typeface="Wingdings" panose="05000000000000000000" pitchFamily="2" charset="2"/>
              <a:buNone/>
            </a:pPr>
            <a:endParaRPr lang="en-ZA" altLang="en-US" sz="2400">
              <a:solidFill>
                <a:schemeClr val="tx1"/>
              </a:solidFill>
              <a:latin typeface="Arial Narrow" panose="020B0606020202030204" pitchFamily="34" charset="0"/>
            </a:endParaRPr>
          </a:p>
          <a:p>
            <a:pPr lvl="1" eaLnBrk="1" hangingPunct="1">
              <a:spcBef>
                <a:spcPct val="0"/>
              </a:spcBef>
              <a:buFont typeface="Wingdings" panose="05000000000000000000" pitchFamily="2" charset="2"/>
              <a:buChar char="Ø"/>
            </a:pPr>
            <a:endParaRPr lang="en-ZA" altLang="en-US" sz="2400" i="1">
              <a:solidFill>
                <a:schemeClr val="tx1"/>
              </a:solidFill>
              <a:latin typeface="Arial Narrow" panose="020B0606020202030204" pitchFamily="34" charset="0"/>
            </a:endParaRPr>
          </a:p>
          <a:p>
            <a:pPr eaLnBrk="1" hangingPunct="1">
              <a:spcBef>
                <a:spcPct val="0"/>
              </a:spcBef>
              <a:buFont typeface="Wingdings" panose="05000000000000000000" pitchFamily="2" charset="2"/>
              <a:buNone/>
            </a:pPr>
            <a:endParaRPr lang="en-ZA" altLang="en-US" sz="2400">
              <a:solidFill>
                <a:schemeClr val="tx1"/>
              </a:solidFill>
              <a:latin typeface="Arial Narrow" panose="020B0606020202030204" pitchFamily="34" charset="0"/>
            </a:endParaRPr>
          </a:p>
          <a:p>
            <a:pPr eaLnBrk="1" hangingPunct="1">
              <a:lnSpc>
                <a:spcPct val="90000"/>
              </a:lnSpc>
              <a:spcBef>
                <a:spcPct val="50000"/>
              </a:spcBef>
              <a:buClr>
                <a:schemeClr val="accent2"/>
              </a:buClr>
              <a:buFont typeface="Wingdings" panose="05000000000000000000" pitchFamily="2" charset="2"/>
              <a:buAutoNum type="alphaLcPeriod"/>
            </a:pPr>
            <a:endParaRPr lang="en-US" altLang="en-US" sz="2400">
              <a:solidFill>
                <a:schemeClr val="tx1"/>
              </a:solidFill>
              <a:latin typeface="Times New Roman" panose="02020603050405020304" pitchFamily="18" charset="0"/>
              <a:cs typeface="Times New Roman" panose="02020603050405020304" pitchFamily="18" charset="0"/>
            </a:endParaRPr>
          </a:p>
          <a:p>
            <a:pPr eaLnBrk="1" hangingPunct="1">
              <a:lnSpc>
                <a:spcPct val="90000"/>
              </a:lnSpc>
              <a:spcBef>
                <a:spcPct val="50000"/>
              </a:spcBef>
              <a:buClr>
                <a:schemeClr val="accent2"/>
              </a:buClr>
              <a:buFont typeface="Wingdings" panose="05000000000000000000" pitchFamily="2" charset="2"/>
              <a:buAutoNum type="alphaLcPeriod"/>
            </a:pPr>
            <a:endParaRPr lang="en-GB" altLang="en-US" sz="2400">
              <a:solidFill>
                <a:schemeClr val="tx1"/>
              </a:solidFill>
              <a:latin typeface="Times New Roman" panose="02020603050405020304" pitchFamily="18" charset="0"/>
              <a:cs typeface="Times New Roman" panose="02020603050405020304" pitchFamily="18" charset="0"/>
            </a:endParaRPr>
          </a:p>
          <a:p>
            <a:pPr eaLnBrk="1" hangingPunct="1">
              <a:lnSpc>
                <a:spcPct val="90000"/>
              </a:lnSpc>
              <a:spcBef>
                <a:spcPct val="50000"/>
              </a:spcBef>
              <a:buClr>
                <a:schemeClr val="accent2"/>
              </a:buClr>
              <a:buFont typeface="Wingdings" panose="05000000000000000000" pitchFamily="2" charset="2"/>
              <a:buNone/>
            </a:pPr>
            <a:r>
              <a:rPr lang="en-ZA" altLang="en-US" sz="2400" i="1">
                <a:solidFill>
                  <a:schemeClr val="tx1"/>
                </a:solidFill>
                <a:latin typeface="Arial Narrow" panose="020B0606020202030204" pitchFamily="34" charset="0"/>
                <a:cs typeface="Times New Roman" panose="02020603050405020304" pitchFamily="18" charset="0"/>
              </a:rPr>
              <a:t>My own garden is my own garden’, said the Giant. ‘Anyone can understand that, and I will allow nobody to play in it but myself’. So he built a high wall all round it and put up a notice-board saying: </a:t>
            </a:r>
            <a:r>
              <a:rPr lang="en-ZA" altLang="en-US" sz="2400" b="1" i="1">
                <a:solidFill>
                  <a:schemeClr val="tx1"/>
                </a:solidFill>
                <a:latin typeface="Arial Narrow" panose="020B0606020202030204" pitchFamily="34" charset="0"/>
                <a:cs typeface="Times New Roman" panose="02020603050405020304" pitchFamily="18" charset="0"/>
              </a:rPr>
              <a:t>Trespassers will be prosecuted</a:t>
            </a:r>
            <a:r>
              <a:rPr lang="en-ZA" altLang="en-US" sz="2400" i="1">
                <a:solidFill>
                  <a:schemeClr val="tx1"/>
                </a:solidFill>
                <a:latin typeface="Times New Roman" panose="02020603050405020304" pitchFamily="18" charset="0"/>
                <a:cs typeface="Times New Roman" panose="02020603050405020304" pitchFamily="18" charset="0"/>
              </a:rPr>
              <a:t>.</a:t>
            </a:r>
            <a:endParaRPr lang="en-US" altLang="en-US" sz="2400" i="1">
              <a:solidFill>
                <a:schemeClr val="tx1"/>
              </a:solidFill>
              <a:latin typeface="Times New Roman" panose="02020603050405020304" pitchFamily="18" charset="0"/>
              <a:cs typeface="Times New Roman" panose="02020603050405020304" pitchFamily="18" charset="0"/>
            </a:endParaRPr>
          </a:p>
          <a:p>
            <a:pPr eaLnBrk="1" hangingPunct="1">
              <a:lnSpc>
                <a:spcPct val="90000"/>
              </a:lnSpc>
              <a:spcBef>
                <a:spcPct val="50000"/>
              </a:spcBef>
              <a:buClr>
                <a:schemeClr val="accent2"/>
              </a:buClr>
              <a:buFont typeface="Wingdings" panose="05000000000000000000" pitchFamily="2" charset="2"/>
              <a:buNone/>
            </a:pPr>
            <a:r>
              <a:rPr lang="en-ZA" altLang="en-US" sz="2400">
                <a:solidFill>
                  <a:schemeClr val="tx1"/>
                </a:solidFill>
                <a:latin typeface="Times New Roman" panose="02020603050405020304" pitchFamily="18" charset="0"/>
                <a:cs typeface="Times New Roman" panose="02020603050405020304" pitchFamily="18" charset="0"/>
              </a:rPr>
              <a:t>Oscar Wilde: The Selfish Giant</a:t>
            </a:r>
            <a:endParaRPr lang="en-GB" alt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273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noChangeArrowheads="1"/>
          </p:cNvSpPr>
          <p:nvPr>
            <p:ph type="title"/>
          </p:nvPr>
        </p:nvSpPr>
        <p:spPr>
          <a:xfrm>
            <a:off x="457200" y="369888"/>
            <a:ext cx="8229600" cy="1143000"/>
          </a:xfrm>
          <a:solidFill>
            <a:srgbClr val="003366"/>
          </a:solidFill>
        </p:spPr>
        <p:txBody>
          <a:bodyPr wrap="none"/>
          <a:lstStyle/>
          <a:p>
            <a:pPr eaLnBrk="1" hangingPunct="1"/>
            <a:r>
              <a:rPr lang="en-US" altLang="en-US" sz="2800" b="1" smtClean="0">
                <a:solidFill>
                  <a:schemeClr val="bg1"/>
                </a:solidFill>
                <a:latin typeface="Century Gothic" panose="020B0502020202020204" pitchFamily="34" charset="0"/>
                <a:cs typeface="Trebuchet MS" panose="020B0603020202020204" pitchFamily="34" charset="0"/>
              </a:rPr>
              <a:t>Breaking down the walls to share our</a:t>
            </a:r>
            <a:br>
              <a:rPr lang="en-US" altLang="en-US" sz="2800" b="1" smtClean="0">
                <a:solidFill>
                  <a:schemeClr val="bg1"/>
                </a:solidFill>
                <a:latin typeface="Century Gothic" panose="020B0502020202020204" pitchFamily="34" charset="0"/>
                <a:cs typeface="Trebuchet MS" panose="020B0603020202020204" pitchFamily="34" charset="0"/>
              </a:rPr>
            </a:br>
            <a:r>
              <a:rPr lang="en-US" altLang="en-US" sz="2800" b="1" smtClean="0">
                <a:solidFill>
                  <a:schemeClr val="bg1"/>
                </a:solidFill>
                <a:latin typeface="Century Gothic" panose="020B0502020202020204" pitchFamily="34" charset="0"/>
                <a:cs typeface="Trebuchet MS" panose="020B0603020202020204" pitchFamily="34" charset="0"/>
              </a:rPr>
              <a:t>gardens</a:t>
            </a:r>
          </a:p>
        </p:txBody>
      </p:sp>
      <p:pic>
        <p:nvPicPr>
          <p:cNvPr id="22531" name="Picture 10" descr="000_11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1700213"/>
            <a:ext cx="5753100" cy="3816350"/>
          </a:xfrm>
          <a:noFill/>
        </p:spPr>
      </p:pic>
    </p:spTree>
    <p:extLst>
      <p:ext uri="{BB962C8B-B14F-4D97-AF65-F5344CB8AC3E}">
        <p14:creationId xmlns:p14="http://schemas.microsoft.com/office/powerpoint/2010/main" val="2541210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96975"/>
            <a:ext cx="8229600" cy="4525963"/>
          </a:xfrm>
        </p:spPr>
        <p:txBody>
          <a:bodyPr/>
          <a:lstStyle/>
          <a:p>
            <a:pPr>
              <a:defRPr/>
            </a:pPr>
            <a:endParaRPr lang="en-GB" b="1" dirty="0" smtClean="0">
              <a:solidFill>
                <a:srgbClr val="002060"/>
              </a:solidFill>
              <a:latin typeface="Trebuchet MS" pitchFamily="34" charset="0"/>
            </a:endParaRPr>
          </a:p>
          <a:p>
            <a:pPr>
              <a:defRPr/>
            </a:pPr>
            <a:endParaRPr lang="en-GB" b="1" dirty="0">
              <a:solidFill>
                <a:srgbClr val="002060"/>
              </a:solidFill>
              <a:latin typeface="Trebuchet MS" pitchFamily="34" charset="0"/>
            </a:endParaRPr>
          </a:p>
          <a:p>
            <a:pPr>
              <a:defRPr/>
            </a:pPr>
            <a:endParaRPr lang="en-GB" b="1" dirty="0" smtClean="0">
              <a:solidFill>
                <a:srgbClr val="002060"/>
              </a:solidFill>
              <a:latin typeface="Trebuchet MS" pitchFamily="34" charset="0"/>
            </a:endParaRPr>
          </a:p>
          <a:p>
            <a:pPr>
              <a:defRPr/>
            </a:pPr>
            <a:endParaRPr lang="en-GB" b="1" dirty="0">
              <a:solidFill>
                <a:srgbClr val="002060"/>
              </a:solidFill>
              <a:latin typeface="Trebuchet MS" pitchFamily="34" charset="0"/>
            </a:endParaRPr>
          </a:p>
          <a:p>
            <a:pPr>
              <a:defRPr/>
            </a:pPr>
            <a:endParaRPr lang="en-GB" b="1" dirty="0" smtClean="0">
              <a:solidFill>
                <a:srgbClr val="002060"/>
              </a:solidFill>
              <a:latin typeface="Trebuchet MS" pitchFamily="34" charset="0"/>
            </a:endParaRPr>
          </a:p>
          <a:p>
            <a:pPr>
              <a:defRPr/>
            </a:pPr>
            <a:endParaRPr lang="en-GB" b="1" dirty="0">
              <a:solidFill>
                <a:srgbClr val="002060"/>
              </a:solidFill>
              <a:latin typeface="Trebuchet MS" pitchFamily="34" charset="0"/>
            </a:endParaRPr>
          </a:p>
          <a:p>
            <a:pPr marL="0" indent="0">
              <a:buFont typeface="Arial" panose="020B0604020202020204" pitchFamily="34" charset="0"/>
              <a:buNone/>
              <a:defRPr/>
            </a:pPr>
            <a:r>
              <a:rPr lang="en-GB" b="1" dirty="0" smtClean="0">
                <a:solidFill>
                  <a:srgbClr val="002060"/>
                </a:solidFill>
                <a:latin typeface="Trebuchet MS" pitchFamily="34" charset="0"/>
              </a:rPr>
              <a:t>                    </a:t>
            </a:r>
            <a:endParaRPr lang="en-ZA" dirty="0"/>
          </a:p>
        </p:txBody>
      </p:sp>
      <p:pic>
        <p:nvPicPr>
          <p:cNvPr id="64515" name="Picture 10" descr="Blue h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884238"/>
            <a:ext cx="72009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4"/>
          <p:cNvSpPr>
            <a:spLocks noChangeArrowheads="1"/>
          </p:cNvSpPr>
          <p:nvPr/>
        </p:nvSpPr>
        <p:spPr bwMode="auto">
          <a:xfrm>
            <a:off x="2222500" y="1912938"/>
            <a:ext cx="403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1pPr>
            <a:lvl2pPr marL="742950" indent="-285750">
              <a:spcBef>
                <a:spcPct val="20000"/>
              </a:spcBef>
              <a:buFont typeface="Arial" panose="020B0604020202020204" pitchFamily="34" charset="0"/>
              <a:buChar char="–"/>
              <a:defRPr sz="28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2pPr>
            <a:lvl3pPr marL="1143000" indent="-228600">
              <a:spcBef>
                <a:spcPct val="20000"/>
              </a:spcBef>
              <a:buFont typeface="Arial" panose="020B0604020202020204" pitchFamily="34" charset="0"/>
              <a:buChar char="•"/>
              <a:defRPr sz="24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3pPr>
            <a:lvl4pPr marL="16002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4pPr>
            <a:lvl5pPr marL="2057400" indent="-228600">
              <a:spcBef>
                <a:spcPct val="20000"/>
              </a:spcBef>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Trebuchet MS" panose="020B0603020202020204" pitchFamily="34" charset="0"/>
                <a:ea typeface="Trebuchet MS" panose="020B0603020202020204" pitchFamily="34" charset="0"/>
                <a:cs typeface="Trebuchet MS" panose="020B0603020202020204" pitchFamily="34" charset="0"/>
              </a:defRPr>
            </a:lvl9pPr>
          </a:lstStyle>
          <a:p>
            <a:pPr eaLnBrk="1" hangingPunct="1">
              <a:spcBef>
                <a:spcPct val="0"/>
              </a:spcBef>
              <a:buFontTx/>
              <a:buNone/>
            </a:pPr>
            <a:r>
              <a:rPr lang="en-GB" altLang="en-US" sz="2000" b="1">
                <a:solidFill>
                  <a:srgbClr val="002060"/>
                </a:solidFill>
              </a:rPr>
              <a:t>             </a:t>
            </a:r>
            <a:r>
              <a:rPr lang="en-GB" altLang="en-US" b="1">
                <a:solidFill>
                  <a:schemeClr val="bg1"/>
                </a:solidFill>
              </a:rPr>
              <a:t>THANK YOU</a:t>
            </a:r>
          </a:p>
        </p:txBody>
      </p:sp>
      <p:sp>
        <p:nvSpPr>
          <p:cNvPr id="7" name="Subtitle 3"/>
          <p:cNvSpPr txBox="1">
            <a:spLocks/>
          </p:cNvSpPr>
          <p:nvPr/>
        </p:nvSpPr>
        <p:spPr bwMode="auto">
          <a:xfrm>
            <a:off x="2124075" y="3003550"/>
            <a:ext cx="46799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166594"/>
                </a:solidFill>
                <a:latin typeface="Calibri" pitchFamily="34" charset="0"/>
                <a:ea typeface="Trebuchet MS" pitchFamily="34" charset="0"/>
                <a:cs typeface="Calibri"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166594"/>
                </a:solidFill>
                <a:latin typeface="Calibri" pitchFamily="34" charset="0"/>
                <a:ea typeface="Trebuchet MS" pitchFamily="34" charset="0"/>
                <a:cs typeface="Calibri"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166594"/>
                </a:solidFill>
                <a:latin typeface="Calibri" pitchFamily="34" charset="0"/>
                <a:ea typeface="Trebuchet MS" pitchFamily="34" charset="0"/>
                <a:cs typeface="Calibri"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166594"/>
                </a:solidFill>
                <a:latin typeface="Calibri" pitchFamily="34" charset="0"/>
                <a:ea typeface="Trebuchet MS" pitchFamily="34" charset="0"/>
                <a:cs typeface="Calibri"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166594"/>
                </a:solidFill>
                <a:latin typeface="Calibri" pitchFamily="34" charset="0"/>
                <a:ea typeface="Trebuchet MS" pitchFamily="34" charset="0"/>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endParaRPr lang="en-ZA" dirty="0" smtClean="0">
              <a:solidFill>
                <a:schemeClr val="bg1"/>
              </a:solidFill>
              <a:ea typeface="+mn-ea"/>
            </a:endParaRPr>
          </a:p>
          <a:p>
            <a:pPr eaLnBrk="1" hangingPunct="1">
              <a:defRPr/>
            </a:pPr>
            <a:endParaRPr lang="en-ZA" dirty="0">
              <a:solidFill>
                <a:schemeClr val="bg1"/>
              </a:solidFill>
              <a:ea typeface="+mn-ea"/>
            </a:endParaRPr>
          </a:p>
          <a:p>
            <a:pPr eaLnBrk="1" hangingPunct="1">
              <a:defRPr/>
            </a:pPr>
            <a:endParaRPr lang="en-ZA" dirty="0">
              <a:solidFill>
                <a:schemeClr val="bg1"/>
              </a:solidFill>
              <a:ea typeface="+mn-ea"/>
            </a:endParaRPr>
          </a:p>
        </p:txBody>
      </p:sp>
      <p:pic>
        <p:nvPicPr>
          <p:cNvPr id="9" name="Picture 2">
            <a:hlinkClick r:id="rId4"/>
          </p:cNvPr>
          <p:cNvPicPr>
            <a:picLocks noChangeAspect="1" noChangeArrowheads="1"/>
          </p:cNvPicPr>
          <p:nvPr/>
        </p:nvPicPr>
        <p:blipFill>
          <a:blip r:embed="rId5" cstate="print"/>
          <a:srcRect/>
          <a:stretch>
            <a:fillRect/>
          </a:stretch>
        </p:blipFill>
        <p:spPr bwMode="auto">
          <a:xfrm>
            <a:off x="6119813" y="4148097"/>
            <a:ext cx="1676400" cy="71353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Subtitle 2"/>
          <p:cNvSpPr txBox="1">
            <a:spLocks/>
          </p:cNvSpPr>
          <p:nvPr/>
        </p:nvSpPr>
        <p:spPr>
          <a:xfrm>
            <a:off x="5038131" y="4891812"/>
            <a:ext cx="2880320" cy="10873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eaLnBrk="1" hangingPunct="1">
              <a:spcBef>
                <a:spcPts val="0"/>
              </a:spcBef>
              <a:buNone/>
            </a:pPr>
            <a:r>
              <a:rPr lang="en-GB" sz="2200" i="1" dirty="0" smtClean="0">
                <a:solidFill>
                  <a:srgbClr val="34411B"/>
                </a:solidFill>
                <a:latin typeface="+mn-lt"/>
              </a:rPr>
              <a:t>Ephraim Mhlanga</a:t>
            </a:r>
          </a:p>
          <a:p>
            <a:pPr marL="0" indent="0" algn="r" eaLnBrk="1" hangingPunct="1">
              <a:spcBef>
                <a:spcPts val="0"/>
              </a:spcBef>
              <a:buNone/>
            </a:pPr>
            <a:r>
              <a:rPr lang="en-GB" sz="2200" i="1" dirty="0" err="1" smtClean="0">
                <a:solidFill>
                  <a:srgbClr val="34411B"/>
                </a:solidFill>
                <a:latin typeface="+mn-lt"/>
              </a:rPr>
              <a:t>Saide</a:t>
            </a:r>
            <a:r>
              <a:rPr lang="en-GB" sz="2200" i="1" dirty="0" smtClean="0">
                <a:solidFill>
                  <a:srgbClr val="34411B"/>
                </a:solidFill>
                <a:latin typeface="+mn-lt"/>
              </a:rPr>
              <a:t>/OER Africa</a:t>
            </a:r>
            <a:endParaRPr lang="en-GB" sz="2200" dirty="0" smtClean="0">
              <a:solidFill>
                <a:srgbClr val="34411B"/>
              </a:solidFill>
              <a:latin typeface="+mn-lt"/>
            </a:endParaRPr>
          </a:p>
          <a:p>
            <a:pPr marL="0" indent="0" algn="r" eaLnBrk="1" hangingPunct="1">
              <a:spcBef>
                <a:spcPts val="0"/>
              </a:spcBef>
              <a:buNone/>
            </a:pPr>
            <a:r>
              <a:rPr lang="en-GB" sz="2000" dirty="0" smtClean="0">
                <a:solidFill>
                  <a:srgbClr val="3333FF"/>
                </a:solidFill>
                <a:latin typeface="+mn-lt"/>
                <a:hlinkClick r:id="rId6"/>
              </a:rPr>
              <a:t>ephraimm@saide.org.za</a:t>
            </a:r>
            <a:endParaRPr lang="en-GB" dirty="0" smtClean="0">
              <a:solidFill>
                <a:srgbClr val="3333FF"/>
              </a:solidFill>
              <a:latin typeface="+mn-lt"/>
            </a:endParaRPr>
          </a:p>
        </p:txBody>
      </p:sp>
    </p:spTree>
    <p:extLst>
      <p:ext uri="{BB962C8B-B14F-4D97-AF65-F5344CB8AC3E}">
        <p14:creationId xmlns:p14="http://schemas.microsoft.com/office/powerpoint/2010/main" val="2358038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29" y="183316"/>
            <a:ext cx="8229600" cy="826674"/>
          </a:xfrm>
        </p:spPr>
        <p:txBody>
          <a:bodyPr/>
          <a:lstStyle/>
          <a:p>
            <a:r>
              <a:rPr lang="en-ZA" dirty="0">
                <a:solidFill>
                  <a:schemeClr val="accent6">
                    <a:lumMod val="50000"/>
                  </a:schemeClr>
                </a:solidFill>
              </a:rPr>
              <a:t>Embracing OER and Technology</a:t>
            </a:r>
            <a:endParaRPr lang="en-Z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729" y="1015314"/>
            <a:ext cx="8229600" cy="4717941"/>
          </a:xfrm>
        </p:spPr>
      </p:pic>
      <p:pic>
        <p:nvPicPr>
          <p:cNvPr id="5" name="Picture 4" descr="Image result for computer icon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941168"/>
            <a:ext cx="1278060" cy="99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991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20"/>
            <a:ext cx="8229600" cy="700082"/>
          </a:xfrm>
        </p:spPr>
        <p:txBody>
          <a:bodyPr/>
          <a:lstStyle/>
          <a:p>
            <a:r>
              <a:rPr lang="en-ZA" dirty="0" smtClean="0">
                <a:solidFill>
                  <a:schemeClr val="accent6">
                    <a:lumMod val="50000"/>
                  </a:schemeClr>
                </a:solidFill>
              </a:rPr>
              <a:t>Why all this?</a:t>
            </a:r>
            <a:endParaRPr lang="en-ZA" dirty="0">
              <a:solidFill>
                <a:schemeClr val="accent6">
                  <a:lumMod val="50000"/>
                </a:schemeClr>
              </a:solidFill>
            </a:endParaRPr>
          </a:p>
        </p:txBody>
      </p:sp>
      <p:sp>
        <p:nvSpPr>
          <p:cNvPr id="3" name="Content Placeholder 2"/>
          <p:cNvSpPr>
            <a:spLocks noGrp="1"/>
          </p:cNvSpPr>
          <p:nvPr>
            <p:ph idx="1"/>
          </p:nvPr>
        </p:nvSpPr>
        <p:spPr>
          <a:xfrm>
            <a:off x="793846" y="704244"/>
            <a:ext cx="8229600" cy="4968552"/>
          </a:xfrm>
        </p:spPr>
        <p:txBody>
          <a:bodyPr/>
          <a:lstStyle/>
          <a:p>
            <a:pPr marL="0" indent="0">
              <a:buNone/>
            </a:pPr>
            <a:r>
              <a:rPr lang="en-ZA" dirty="0" smtClean="0"/>
              <a:t>Changes in higher education over past decade leading to challenges  </a:t>
            </a:r>
          </a:p>
          <a:p>
            <a:r>
              <a:rPr lang="en-ZA" sz="2800" b="1" dirty="0" smtClean="0"/>
              <a:t>Increasing </a:t>
            </a:r>
            <a:r>
              <a:rPr lang="en-ZA" sz="2800" b="1" dirty="0"/>
              <a:t>access </a:t>
            </a:r>
          </a:p>
          <a:p>
            <a:pPr marL="0" indent="0">
              <a:buNone/>
            </a:pPr>
            <a:r>
              <a:rPr lang="en-ZA" sz="2000" dirty="0" smtClean="0"/>
              <a:t>        GER still lowest compared to other regions of the world </a:t>
            </a:r>
            <a:r>
              <a:rPr lang="en-ZA" sz="2000" dirty="0"/>
              <a:t> </a:t>
            </a:r>
            <a:endParaRPr lang="en-ZA" sz="2000" dirty="0" smtClean="0"/>
          </a:p>
          <a:p>
            <a:r>
              <a:rPr lang="en-ZA" sz="2800" b="1" dirty="0"/>
              <a:t>The challenge of </a:t>
            </a:r>
            <a:r>
              <a:rPr lang="en-ZA" sz="2800" b="1" dirty="0" smtClean="0"/>
              <a:t>relevance</a:t>
            </a:r>
          </a:p>
          <a:p>
            <a:pPr marL="0" indent="0">
              <a:buNone/>
            </a:pPr>
            <a:r>
              <a:rPr lang="en-ZA" sz="2800" b="1" dirty="0"/>
              <a:t> </a:t>
            </a:r>
            <a:r>
              <a:rPr lang="en-ZA" sz="2800" b="1" dirty="0" smtClean="0"/>
              <a:t>     </a:t>
            </a:r>
            <a:r>
              <a:rPr lang="en-ZA" sz="2000" dirty="0"/>
              <a:t>High rates of </a:t>
            </a:r>
            <a:r>
              <a:rPr lang="en-ZA" sz="2000" dirty="0" smtClean="0"/>
              <a:t>unemployment in economies starved of HR skills</a:t>
            </a:r>
            <a:endParaRPr lang="en-ZA" sz="2000" dirty="0"/>
          </a:p>
          <a:p>
            <a:r>
              <a:rPr lang="en-ZA" sz="2800" b="1" dirty="0"/>
              <a:t>The challenge of lack of learning </a:t>
            </a:r>
            <a:r>
              <a:rPr lang="en-ZA" sz="2800" b="1" dirty="0" smtClean="0"/>
              <a:t>resources</a:t>
            </a:r>
          </a:p>
          <a:p>
            <a:pPr marL="400050" lvl="1" indent="0">
              <a:buNone/>
            </a:pPr>
            <a:r>
              <a:rPr lang="en-ZA" sz="2000" dirty="0" smtClean="0"/>
              <a:t>Does </a:t>
            </a:r>
            <a:r>
              <a:rPr lang="en-ZA" sz="2000" dirty="0"/>
              <a:t>not only limit access through modes of delivery, also compromises quality of learning </a:t>
            </a:r>
          </a:p>
          <a:p>
            <a:endParaRPr lang="en-ZA" sz="2800" b="1" dirty="0"/>
          </a:p>
          <a:p>
            <a:endParaRPr lang="en-ZA" sz="2800" b="1" dirty="0"/>
          </a:p>
          <a:p>
            <a:pPr marL="457200" lvl="1" indent="0">
              <a:buNone/>
            </a:pPr>
            <a:endParaRPr lang="en-ZA" sz="2400"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4219241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lstStyle/>
          <a:p>
            <a:r>
              <a:rPr lang="en-ZA" dirty="0">
                <a:solidFill>
                  <a:schemeClr val="accent6">
                    <a:lumMod val="50000"/>
                  </a:schemeClr>
                </a:solidFill>
              </a:rPr>
              <a:t>Why all this?</a:t>
            </a:r>
            <a:endParaRPr lang="en-ZA" dirty="0"/>
          </a:p>
        </p:txBody>
      </p:sp>
      <p:sp>
        <p:nvSpPr>
          <p:cNvPr id="3" name="Content Placeholder 2"/>
          <p:cNvSpPr>
            <a:spLocks noGrp="1"/>
          </p:cNvSpPr>
          <p:nvPr>
            <p:ph idx="1"/>
          </p:nvPr>
        </p:nvSpPr>
        <p:spPr>
          <a:xfrm>
            <a:off x="421463" y="1196752"/>
            <a:ext cx="8229600" cy="4525963"/>
          </a:xfrm>
        </p:spPr>
        <p:txBody>
          <a:bodyPr/>
          <a:lstStyle/>
          <a:p>
            <a:r>
              <a:rPr lang="en-ZA" sz="2800" b="1" dirty="0"/>
              <a:t>The challenge of inadequate research and knowledge generation and </a:t>
            </a:r>
            <a:r>
              <a:rPr lang="en-ZA" sz="2800" b="1" dirty="0" smtClean="0"/>
              <a:t>sharing</a:t>
            </a:r>
          </a:p>
          <a:p>
            <a:pPr marL="0" indent="0">
              <a:buNone/>
            </a:pPr>
            <a:r>
              <a:rPr lang="en-ZA" sz="2800" b="1" dirty="0"/>
              <a:t> </a:t>
            </a:r>
            <a:r>
              <a:rPr lang="en-ZA" sz="2800" b="1" dirty="0" smtClean="0"/>
              <a:t>   </a:t>
            </a:r>
            <a:r>
              <a:rPr lang="en-ZA" sz="2000" dirty="0"/>
              <a:t>Africa contributes a paltry 2% of the commonwealth of </a:t>
            </a:r>
            <a:r>
              <a:rPr lang="en-ZA" sz="2000" dirty="0" smtClean="0"/>
              <a:t>research</a:t>
            </a:r>
          </a:p>
          <a:p>
            <a:pPr marL="0" indent="0">
              <a:buNone/>
            </a:pPr>
            <a:endParaRPr lang="en-ZA" sz="2000" dirty="0"/>
          </a:p>
          <a:p>
            <a:r>
              <a:rPr lang="en-ZA" sz="2800" b="1" dirty="0"/>
              <a:t>Diminishing critical mass of experienced university professoriate</a:t>
            </a:r>
          </a:p>
          <a:p>
            <a:pPr marL="0" indent="0">
              <a:buNone/>
            </a:pPr>
            <a:r>
              <a:rPr lang="en-ZA" sz="2000" dirty="0" smtClean="0"/>
              <a:t>     Increasing use of “green sticks” to sustain university programmes</a:t>
            </a:r>
          </a:p>
          <a:p>
            <a:pPr marL="0" indent="0">
              <a:buNone/>
            </a:pPr>
            <a:endParaRPr lang="en-ZA" sz="2000" dirty="0" smtClean="0"/>
          </a:p>
          <a:p>
            <a:pPr marL="0" indent="0">
              <a:buNone/>
            </a:pPr>
            <a:endParaRPr lang="en-ZA" sz="2000" dirty="0"/>
          </a:p>
        </p:txBody>
      </p:sp>
    </p:spTree>
    <p:extLst>
      <p:ext uri="{BB962C8B-B14F-4D97-AF65-F5344CB8AC3E}">
        <p14:creationId xmlns:p14="http://schemas.microsoft.com/office/powerpoint/2010/main" val="15892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ZA" dirty="0">
                <a:solidFill>
                  <a:schemeClr val="accent6">
                    <a:lumMod val="50000"/>
                  </a:schemeClr>
                </a:solidFill>
              </a:rPr>
              <a:t>Universities are </a:t>
            </a:r>
            <a:r>
              <a:rPr lang="en-ZA" dirty="0" smtClean="0">
                <a:solidFill>
                  <a:schemeClr val="accent6">
                    <a:lumMod val="50000"/>
                  </a:schemeClr>
                </a:solidFill>
              </a:rPr>
              <a:t>overwhelmed !!</a:t>
            </a:r>
            <a:endParaRPr lang="en-ZA" dirty="0">
              <a:solidFill>
                <a:schemeClr val="accent6">
                  <a:lumMod val="50000"/>
                </a:schemeClr>
              </a:solidFill>
            </a:endParaRPr>
          </a:p>
        </p:txBody>
      </p:sp>
      <p:sp>
        <p:nvSpPr>
          <p:cNvPr id="3" name="Content Placeholder 2"/>
          <p:cNvSpPr>
            <a:spLocks noGrp="1"/>
          </p:cNvSpPr>
          <p:nvPr>
            <p:ph idx="1"/>
          </p:nvPr>
        </p:nvSpPr>
        <p:spPr>
          <a:xfrm>
            <a:off x="457200" y="1268760"/>
            <a:ext cx="8229600" cy="4525963"/>
          </a:xfrm>
        </p:spPr>
        <p:txBody>
          <a:bodyPr/>
          <a:lstStyle/>
          <a:p>
            <a:pPr marL="0" indent="0">
              <a:buNone/>
            </a:pPr>
            <a:r>
              <a:rPr lang="en-ZA" sz="2800" b="1" dirty="0"/>
              <a:t>I</a:t>
            </a:r>
            <a:r>
              <a:rPr lang="en-ZA" sz="2800" b="1" dirty="0" smtClean="0"/>
              <a:t>n </a:t>
            </a:r>
            <a:r>
              <a:rPr lang="en-ZA" sz="2800" b="1" dirty="0"/>
              <a:t>most cases universities have struggled for years to </a:t>
            </a:r>
            <a:r>
              <a:rPr lang="en-ZA" sz="2800" b="1" dirty="0" smtClean="0"/>
              <a:t>achieve mandate </a:t>
            </a:r>
            <a:r>
              <a:rPr lang="en-ZA" sz="2800" b="1" dirty="0"/>
              <a:t>effectively. E</a:t>
            </a:r>
            <a:r>
              <a:rPr lang="en-ZA" sz="2800" b="1" dirty="0" smtClean="0"/>
              <a:t>videnced in:</a:t>
            </a:r>
          </a:p>
          <a:p>
            <a:r>
              <a:rPr lang="en-ZA" sz="2400" dirty="0" smtClean="0"/>
              <a:t> </a:t>
            </a:r>
            <a:r>
              <a:rPr lang="en-ZA" sz="2400" dirty="0"/>
              <a:t>a continuing state of decline in physical infrastructure, </a:t>
            </a:r>
            <a:endParaRPr lang="en-ZA" sz="2400" dirty="0" smtClean="0"/>
          </a:p>
          <a:p>
            <a:r>
              <a:rPr lang="en-ZA" sz="2400" dirty="0" smtClean="0"/>
              <a:t>inadequate </a:t>
            </a:r>
            <a:r>
              <a:rPr lang="en-ZA" sz="2400" dirty="0"/>
              <a:t>state funding, </a:t>
            </a:r>
            <a:endParaRPr lang="en-ZA" sz="2400" dirty="0" smtClean="0"/>
          </a:p>
          <a:p>
            <a:r>
              <a:rPr lang="en-ZA" sz="2400" dirty="0" smtClean="0"/>
              <a:t>lower </a:t>
            </a:r>
            <a:r>
              <a:rPr lang="en-ZA" sz="2400" dirty="0"/>
              <a:t>standards </a:t>
            </a:r>
            <a:r>
              <a:rPr lang="en-ZA" sz="2400" dirty="0" smtClean="0"/>
              <a:t>of</a:t>
            </a:r>
            <a:r>
              <a:rPr lang="en-ZA" sz="2400" dirty="0" smtClean="0"/>
              <a:t> </a:t>
            </a:r>
            <a:r>
              <a:rPr lang="en-ZA" sz="2400" dirty="0"/>
              <a:t>teaching and learning, </a:t>
            </a:r>
            <a:endParaRPr lang="en-ZA" sz="2400" dirty="0" smtClean="0"/>
          </a:p>
          <a:p>
            <a:r>
              <a:rPr lang="en-ZA" sz="2400" dirty="0" smtClean="0"/>
              <a:t>under-equipped </a:t>
            </a:r>
            <a:r>
              <a:rPr lang="en-ZA" sz="2400" dirty="0"/>
              <a:t>libraries and science laboratories, </a:t>
            </a:r>
            <a:endParaRPr lang="en-ZA" sz="2400" dirty="0" smtClean="0"/>
          </a:p>
          <a:p>
            <a:r>
              <a:rPr lang="en-ZA" sz="2400" dirty="0" smtClean="0"/>
              <a:t>reduced </a:t>
            </a:r>
            <a:r>
              <a:rPr lang="en-ZA" sz="2400" dirty="0"/>
              <a:t>research and publication output, </a:t>
            </a:r>
            <a:r>
              <a:rPr lang="en-ZA" sz="2400" dirty="0" smtClean="0"/>
              <a:t>and</a:t>
            </a:r>
          </a:p>
          <a:p>
            <a:r>
              <a:rPr lang="en-ZA" sz="2400" dirty="0" smtClean="0"/>
              <a:t>a </a:t>
            </a:r>
            <a:r>
              <a:rPr lang="en-ZA" sz="2400" dirty="0"/>
              <a:t>reduction in real value of wages for faculty resulting in moribund faculty morale.</a:t>
            </a:r>
            <a:r>
              <a:rPr lang="en-ZA" sz="2400" baseline="30000" dirty="0"/>
              <a:t>9</a:t>
            </a:r>
            <a:r>
              <a:rPr lang="en-ZA" sz="2400" dirty="0"/>
              <a:t> </a:t>
            </a:r>
          </a:p>
          <a:p>
            <a:endParaRPr lang="en-ZA" sz="2400" dirty="0"/>
          </a:p>
        </p:txBody>
      </p:sp>
    </p:spTree>
    <p:extLst>
      <p:ext uri="{BB962C8B-B14F-4D97-AF65-F5344CB8AC3E}">
        <p14:creationId xmlns:p14="http://schemas.microsoft.com/office/powerpoint/2010/main" val="140269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ZA" dirty="0">
                <a:solidFill>
                  <a:schemeClr val="accent6">
                    <a:lumMod val="50000"/>
                  </a:schemeClr>
                </a:solidFill>
              </a:rPr>
              <a:t>Context</a:t>
            </a:r>
          </a:p>
        </p:txBody>
      </p:sp>
      <p:sp>
        <p:nvSpPr>
          <p:cNvPr id="3" name="Content Placeholder 2"/>
          <p:cNvSpPr>
            <a:spLocks noGrp="1"/>
          </p:cNvSpPr>
          <p:nvPr>
            <p:ph idx="1"/>
          </p:nvPr>
        </p:nvSpPr>
        <p:spPr/>
        <p:txBody>
          <a:bodyPr/>
          <a:lstStyle/>
          <a:p>
            <a:pPr marL="0" indent="0">
              <a:buNone/>
            </a:pPr>
            <a:r>
              <a:rPr lang="en-ZA" sz="2800" b="1" dirty="0"/>
              <a:t>All these challenges faced in an environment characterised by:</a:t>
            </a:r>
          </a:p>
          <a:p>
            <a:r>
              <a:rPr lang="en-ZA" sz="2800" dirty="0" smtClean="0"/>
              <a:t>Advent of ICTs</a:t>
            </a:r>
          </a:p>
          <a:p>
            <a:r>
              <a:rPr lang="en-ZA" sz="2800" dirty="0" smtClean="0"/>
              <a:t>Increasing influence of Open Education Movement and OER</a:t>
            </a:r>
          </a:p>
          <a:p>
            <a:r>
              <a:rPr lang="en-ZA" sz="2800" dirty="0" smtClean="0"/>
              <a:t>Increasing need for life long education.</a:t>
            </a:r>
            <a:endParaRPr lang="en-ZA" sz="2800" dirty="0"/>
          </a:p>
        </p:txBody>
      </p:sp>
    </p:spTree>
    <p:extLst>
      <p:ext uri="{BB962C8B-B14F-4D97-AF65-F5344CB8AC3E}">
        <p14:creationId xmlns:p14="http://schemas.microsoft.com/office/powerpoint/2010/main" val="3554918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29" y="188640"/>
            <a:ext cx="8229600" cy="1143000"/>
          </a:xfrm>
        </p:spPr>
        <p:txBody>
          <a:bodyPr/>
          <a:lstStyle/>
          <a:p>
            <a:r>
              <a:rPr lang="en-ZA" dirty="0">
                <a:solidFill>
                  <a:schemeClr val="accent6">
                    <a:lumMod val="50000"/>
                  </a:schemeClr>
                </a:solidFill>
              </a:rPr>
              <a:t>Responsiveness</a:t>
            </a:r>
          </a:p>
        </p:txBody>
      </p:sp>
      <p:sp>
        <p:nvSpPr>
          <p:cNvPr id="3" name="Content Placeholder 2"/>
          <p:cNvSpPr>
            <a:spLocks noGrp="1"/>
          </p:cNvSpPr>
          <p:nvPr>
            <p:ph idx="1"/>
          </p:nvPr>
        </p:nvSpPr>
        <p:spPr>
          <a:xfrm>
            <a:off x="457200" y="1412776"/>
            <a:ext cx="8229600" cy="4525963"/>
          </a:xfrm>
        </p:spPr>
        <p:txBody>
          <a:bodyPr/>
          <a:lstStyle/>
          <a:p>
            <a:r>
              <a:rPr lang="en-ZA" dirty="0"/>
              <a:t>In order to address the challenges, universities cannot have business as </a:t>
            </a:r>
            <a:r>
              <a:rPr lang="en-ZA" dirty="0" smtClean="0"/>
              <a:t>usual.</a:t>
            </a:r>
          </a:p>
          <a:p>
            <a:r>
              <a:rPr lang="en-ZA" dirty="0" smtClean="0"/>
              <a:t>Doing more of what we have always been doing no answer.</a:t>
            </a:r>
            <a:endParaRPr lang="en-ZA" dirty="0"/>
          </a:p>
          <a:p>
            <a:r>
              <a:rPr lang="en-ZA" dirty="0" smtClean="0"/>
              <a:t>These developments call for universities to be more responsive and faster in embracing change.</a:t>
            </a:r>
          </a:p>
        </p:txBody>
      </p:sp>
    </p:spTree>
    <p:extLst>
      <p:ext uri="{BB962C8B-B14F-4D97-AF65-F5344CB8AC3E}">
        <p14:creationId xmlns:p14="http://schemas.microsoft.com/office/powerpoint/2010/main" val="1866420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ide">
      <a:dk1>
        <a:sysClr val="windowText" lastClr="000000"/>
      </a:dk1>
      <a:lt1>
        <a:sysClr val="window" lastClr="FFFFFF"/>
      </a:lt1>
      <a:dk2>
        <a:srgbClr val="005E85"/>
      </a:dk2>
      <a:lt2>
        <a:srgbClr val="EEECE1"/>
      </a:lt2>
      <a:accent1>
        <a:srgbClr val="D4A83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marL="0" marR="0" indent="0" algn="ctr" defTabSz="457200" rtl="0" eaLnBrk="1" fontAlgn="auto" latinLnBrk="0" hangingPunct="1">
          <a:lnSpc>
            <a:spcPct val="100000"/>
          </a:lnSpc>
          <a:spcBef>
            <a:spcPct val="0"/>
          </a:spcBef>
          <a:spcAft>
            <a:spcPts val="0"/>
          </a:spcAft>
          <a:buClrTx/>
          <a:buSzTx/>
          <a:buFontTx/>
          <a:buNone/>
          <a:tabLst/>
          <a:defRPr kumimoji="0" sz="2000" b="0" i="1" u="none" strike="noStrike" kern="1200" cap="none" spc="0" normalizeH="0" baseline="0" noProof="0" dirty="0" smtClean="0">
            <a:ln>
              <a:noFill/>
            </a:ln>
            <a:solidFill>
              <a:srgbClr val="D4A73C"/>
            </a:solidFill>
            <a:effectLst/>
            <a:uLnTx/>
            <a:uFillTx/>
            <a:latin typeface="Myriad Pro"/>
            <a:ea typeface="+mj-ea"/>
            <a:cs typeface="Myriad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ide">
    <a:dk1>
      <a:sysClr val="windowText" lastClr="000000"/>
    </a:dk1>
    <a:lt1>
      <a:sysClr val="window" lastClr="FFFFFF"/>
    </a:lt1>
    <a:dk2>
      <a:srgbClr val="005E85"/>
    </a:dk2>
    <a:lt2>
      <a:srgbClr val="EEECE1"/>
    </a:lt2>
    <a:accent1>
      <a:srgbClr val="D4A83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2013 Saide Powerpoint" ma:contentTypeID="0x010100999433F8AD8C374A9CA79B4F73BB63A90090B028BF5DEBA0439B14785C52136BE2" ma:contentTypeVersion="2" ma:contentTypeDescription="Saide PowerPoint Template" ma:contentTypeScope="" ma:versionID="ce0aeeafd1ce7dfe1b82429904676b2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A90F83-901F-440E-A9B6-8793C4E9D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C9B6AC3-8F26-495F-A9B2-2F5D0837AC8D}">
  <ds:schemaRef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196829C8-B0A8-44D9-B0E3-370045A11B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1551</TotalTime>
  <Words>2053</Words>
  <Application>Microsoft Office PowerPoint</Application>
  <PresentationFormat>On-screen Show (4:3)</PresentationFormat>
  <Paragraphs>244</Paragraphs>
  <Slides>37</Slides>
  <Notes>37</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Arial Narrow</vt:lpstr>
      <vt:lpstr>Calibri</vt:lpstr>
      <vt:lpstr>Century Gothic</vt:lpstr>
      <vt:lpstr>Garamond</vt:lpstr>
      <vt:lpstr>Georgia</vt:lpstr>
      <vt:lpstr>Myriad Pro</vt:lpstr>
      <vt:lpstr>Times New Roman</vt:lpstr>
      <vt:lpstr>Trebuchet MS</vt:lpstr>
      <vt:lpstr>Wingdings</vt:lpstr>
      <vt:lpstr>Office Theme</vt:lpstr>
      <vt:lpstr> Kofi Anan Nobel Laureate, 2001</vt:lpstr>
      <vt:lpstr>PowerPoint Presentation</vt:lpstr>
      <vt:lpstr>5th ACDE conference and General Assembly</vt:lpstr>
      <vt:lpstr>Embracing OER and Technology</vt:lpstr>
      <vt:lpstr>Why all this?</vt:lpstr>
      <vt:lpstr>Why all this?</vt:lpstr>
      <vt:lpstr>Universities are overwhelmed !!</vt:lpstr>
      <vt:lpstr>Context</vt:lpstr>
      <vt:lpstr>Responsiveness</vt:lpstr>
      <vt:lpstr>An Important Quote</vt:lpstr>
      <vt:lpstr>International Developments</vt:lpstr>
      <vt:lpstr>International Developments</vt:lpstr>
      <vt:lpstr>International Developments</vt:lpstr>
      <vt:lpstr>International Developments</vt:lpstr>
      <vt:lpstr>But what are Open Educational Resources?</vt:lpstr>
      <vt:lpstr>But what are Open Educational Resources?</vt:lpstr>
      <vt:lpstr>Value of OER</vt:lpstr>
      <vt:lpstr>PowerPoint Presentation</vt:lpstr>
      <vt:lpstr>PowerPoint Presentation</vt:lpstr>
      <vt:lpstr>PowerPoint Presentation</vt:lpstr>
      <vt:lpstr>PowerPoint Presentation</vt:lpstr>
      <vt:lpstr>PowerPoint Presentation</vt:lpstr>
      <vt:lpstr>OER for Africa… and the world</vt:lpstr>
      <vt:lpstr>OER Enablers</vt:lpstr>
      <vt:lpstr>What are the Barriers?</vt:lpstr>
      <vt:lpstr>What are the Barriers?</vt:lpstr>
      <vt:lpstr>Preliminary Learnings </vt:lpstr>
      <vt:lpstr>Preliminary Learnings </vt:lpstr>
      <vt:lpstr>ICTs Important</vt:lpstr>
      <vt:lpstr>            Blended Learning</vt:lpstr>
      <vt:lpstr>Interplay of Distance and ICT Support</vt:lpstr>
      <vt:lpstr>  Grid illustrating different dimensions influencing mode of provision </vt:lpstr>
      <vt:lpstr>In Higher Education</vt:lpstr>
      <vt:lpstr>But developing courses that respond to these challenges takes time …</vt:lpstr>
      <vt:lpstr>PowerPoint Presentation</vt:lpstr>
      <vt:lpstr>Breaking down the walls to share our gardens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jennyl@saide.org.za</dc:creator>
  <cp:lastModifiedBy>ephraimm@saide.org.za</cp:lastModifiedBy>
  <cp:revision>79</cp:revision>
  <dcterms:created xsi:type="dcterms:W3CDTF">2016-11-10T08:42:03Z</dcterms:created>
  <dcterms:modified xsi:type="dcterms:W3CDTF">2017-03-07T06:56:39Z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0x010100999433F8AD8C374A9CA79B4F73BB63A90090B028BF5DEBA0439B14785C52136BE2</vt:lpwstr>
  </property>
  <property fmtid="{D5CDD505-2E9C-101B-9397-08002B2CF9AE}" pid="3" name="_dlc_DocIdItemGuid">
    <vt:lpwstr>75717e05-edee-4898-a203-5b1c8f66526c</vt:lpwstr>
  </property>
  <property fmtid="{D5CDD505-2E9C-101B-9397-08002B2CF9AE}" pid="4" name="_dlc_DocId">
    <vt:lpwstr>U5Y6T4CHQQ3E-5-7</vt:lpwstr>
  </property>
  <property fmtid="{D5CDD505-2E9C-101B-9397-08002B2CF9AE}" pid="5" name="_dlc_DocIdUrl">
    <vt:lpwstr>http://winserv4/administration/_layouts/DocIdRedir.aspx?ID=U5Y6T4CHQQ3E-5-7, U5Y6T4CHQQ3E-5-7</vt:lpwstr>
  </property>
</Properties>
</file>