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71" r:id="rId5"/>
  </p:sldMasterIdLst>
  <p:notesMasterIdLst>
    <p:notesMasterId r:id="rId13"/>
  </p:notesMasterIdLst>
  <p:sldIdLst>
    <p:sldId id="256" r:id="rId6"/>
    <p:sldId id="265" r:id="rId7"/>
    <p:sldId id="267" r:id="rId8"/>
    <p:sldId id="261" r:id="rId9"/>
    <p:sldId id="268" r:id="rId10"/>
    <p:sldId id="264" r:id="rId11"/>
    <p:sldId id="266" r:id="rId12"/>
  </p:sldIdLst>
  <p:sldSz cx="7561263" cy="5329238"/>
  <p:notesSz cx="9144000" cy="6858000"/>
  <p:defaultTextStyle>
    <a:defPPr>
      <a:defRPr lang="en-US"/>
    </a:defPPr>
    <a:lvl1pPr marL="0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68275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36549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104824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73098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841373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209648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577922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946197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79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CCD2"/>
    <a:srgbClr val="2C2C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1138" y="43"/>
      </p:cViewPr>
      <p:guideLst>
        <p:guide orient="horz" pos="1679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7890B-D44C-4540-957B-B4C9F45062C7}" type="datetimeFigureOut">
              <a:rPr lang="en-ZA" smtClean="0"/>
              <a:t>2013-07-25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47963" y="514350"/>
            <a:ext cx="3648075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4EEE3E-DF14-4B9E-B3EA-B4FE4A70224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95030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EEE3E-DF14-4B9E-B3EA-B4FE4A70224C}" type="slidenum">
              <a:rPr lang="en-ZA" smtClean="0"/>
              <a:t>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126704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 Righ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/>
          <a:stretch/>
        </p:blipFill>
        <p:spPr>
          <a:xfrm>
            <a:off x="0" y="75775"/>
            <a:ext cx="3245848" cy="4093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86243" y="690048"/>
            <a:ext cx="2463488" cy="1202373"/>
          </a:xfrm>
        </p:spPr>
        <p:txBody>
          <a:bodyPr anchor="b" anchorCtr="0"/>
          <a:lstStyle>
            <a:lvl1pPr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78573" y="1892422"/>
            <a:ext cx="2392781" cy="2000309"/>
          </a:xfrm>
        </p:spPr>
        <p:txBody>
          <a:bodyPr>
            <a:normAutofit/>
          </a:bodyPr>
          <a:lstStyle>
            <a:lvl1pPr marL="0" indent="0" algn="l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50" y="4130058"/>
            <a:ext cx="2200020" cy="980865"/>
          </a:xfrm>
          <a:prstGeom prst="rect">
            <a:avLst/>
          </a:prstGeom>
        </p:spPr>
      </p:pic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844171" y="427360"/>
            <a:ext cx="4301394" cy="4301394"/>
          </a:xfrm>
          <a:solidFill>
            <a:schemeClr val="bg1">
              <a:lumMod val="95000"/>
            </a:schemeClr>
          </a:solidFill>
          <a:ln w="127000">
            <a:solidFill>
              <a:schemeClr val="bg1"/>
            </a:solidFill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942299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Background Colour Image Righ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9191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39248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Dual Language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1)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852851" y="312279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2)</a:t>
            </a:r>
            <a:endParaRPr lang="en-Z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solidFill>
            <a:schemeClr val="bg1">
              <a:lumMod val="95000"/>
            </a:schemeClr>
          </a:solidFill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0647267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Dual Language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228" y="100800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1)</a:t>
            </a:r>
            <a:endParaRPr lang="en-ZA" dirty="0"/>
          </a:p>
        </p:txBody>
      </p:sp>
      <p:sp>
        <p:nvSpPr>
          <p:cNvPr id="10" name="Content Placeholder 2"/>
          <p:cNvSpPr>
            <a:spLocks noGrp="1"/>
          </p:cNvSpPr>
          <p:nvPr>
            <p:ph idx="13" hasCustomPrompt="1"/>
          </p:nvPr>
        </p:nvSpPr>
        <p:spPr>
          <a:xfrm>
            <a:off x="359228" y="312279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2)</a:t>
            </a:r>
            <a:endParaRPr lang="en-Z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85388" y="368577"/>
            <a:ext cx="4418960" cy="4418960"/>
          </a:xfrm>
          <a:solidFill>
            <a:schemeClr val="bg1">
              <a:lumMod val="95000"/>
            </a:schemeClr>
          </a:solidFill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5224162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 b="80630"/>
          <a:stretch/>
        </p:blipFill>
        <p:spPr>
          <a:xfrm>
            <a:off x="0" y="75775"/>
            <a:ext cx="3245848" cy="792905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 userDrawn="1"/>
        </p:nvSpPr>
        <p:spPr>
          <a:xfrm>
            <a:off x="3781424" y="4073097"/>
            <a:ext cx="3462933" cy="879033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>
            <a:lvl1pPr marL="0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368275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6549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04824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7309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41373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0964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77922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946197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This work is licensed under a Creative Commons </a:t>
            </a:r>
          </a:p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Attribution-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NonCommercial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3.0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Unported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License.</a:t>
            </a:r>
          </a:p>
          <a:p>
            <a:pPr>
              <a:lnSpc>
                <a:spcPts val="800"/>
              </a:lnSpc>
            </a:pPr>
            <a:endParaRPr lang="en-ZA" sz="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Disclaimer: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Ullat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auditis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as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eatium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quatis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id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quia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dem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eate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eiciendel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Cus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omniscit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fugitat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Puda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sum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faccatus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et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aliquae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reperit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Nullupis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maionec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eperum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perchitint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rerut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n-ZA" sz="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5417" y="3749037"/>
            <a:ext cx="694945" cy="23774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2924" y="3657603"/>
            <a:ext cx="1072898" cy="123139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8" name="Title 1"/>
          <p:cNvSpPr>
            <a:spLocks noGrp="1"/>
          </p:cNvSpPr>
          <p:nvPr>
            <p:ph type="ctrTitle" hasCustomPrompt="1"/>
          </p:nvPr>
        </p:nvSpPr>
        <p:spPr>
          <a:xfrm>
            <a:off x="362557" y="778520"/>
            <a:ext cx="3418868" cy="837409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1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2697" y="1833857"/>
            <a:ext cx="3428728" cy="437015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sp>
        <p:nvSpPr>
          <p:cNvPr id="21" name="TextBox 20"/>
          <p:cNvSpPr txBox="1"/>
          <p:nvPr userDrawn="1"/>
        </p:nvSpPr>
        <p:spPr>
          <a:xfrm>
            <a:off x="365761" y="1624261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Writer: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22" name="TextBox 21"/>
          <p:cNvSpPr txBox="1"/>
          <p:nvPr userDrawn="1"/>
        </p:nvSpPr>
        <p:spPr>
          <a:xfrm>
            <a:off x="365761" y="2290587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Illustrations: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23" name="TextBox 22"/>
          <p:cNvSpPr txBox="1"/>
          <p:nvPr userDrawn="1"/>
        </p:nvSpPr>
        <p:spPr>
          <a:xfrm>
            <a:off x="365761" y="2938659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Design &amp; Layout: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25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2503663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Illustrator Name</a:t>
            </a:r>
            <a:endParaRPr lang="en-ZA" dirty="0"/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65125" y="3154683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Designer Name</a:t>
            </a:r>
            <a:endParaRPr lang="en-ZA" dirty="0"/>
          </a:p>
        </p:txBody>
      </p:sp>
      <p:sp>
        <p:nvSpPr>
          <p:cNvPr id="1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4022977" y="564763"/>
            <a:ext cx="2979824" cy="2979824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1736333" y="3986213"/>
            <a:ext cx="832206" cy="411162"/>
          </a:xfrm>
        </p:spPr>
        <p:txBody>
          <a:bodyPr>
            <a:noAutofit/>
          </a:bodyPr>
          <a:lstStyle>
            <a:lvl1pPr algn="ctr">
              <a:lnSpc>
                <a:spcPts val="1200"/>
              </a:lnSpc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Edit Reading Level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079468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 Righ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/>
          <a:stretch/>
        </p:blipFill>
        <p:spPr>
          <a:xfrm>
            <a:off x="0" y="75775"/>
            <a:ext cx="3245848" cy="4093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86243" y="690048"/>
            <a:ext cx="2463488" cy="1202373"/>
          </a:xfrm>
        </p:spPr>
        <p:txBody>
          <a:bodyPr anchor="b" anchorCtr="0"/>
          <a:lstStyle>
            <a:lvl1pPr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78573" y="1892422"/>
            <a:ext cx="2392781" cy="2000309"/>
          </a:xfrm>
        </p:spPr>
        <p:txBody>
          <a:bodyPr>
            <a:normAutofit/>
          </a:bodyPr>
          <a:lstStyle>
            <a:lvl1pPr marL="0" indent="0" algn="l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50" y="4130058"/>
            <a:ext cx="2200020" cy="980865"/>
          </a:xfrm>
          <a:prstGeom prst="rect">
            <a:avLst/>
          </a:prstGeom>
        </p:spPr>
      </p:pic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844171" y="427360"/>
            <a:ext cx="4301394" cy="4301394"/>
          </a:xfrm>
          <a:solidFill>
            <a:schemeClr val="bg1">
              <a:lumMod val="95000"/>
            </a:schemeClr>
          </a:solidFill>
          <a:ln w="127000">
            <a:solidFill>
              <a:schemeClr val="bg1"/>
            </a:solidFill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3907638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 Lef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27361" y="427360"/>
            <a:ext cx="4301394" cy="4301394"/>
          </a:xfrm>
          <a:solidFill>
            <a:schemeClr val="bg1">
              <a:lumMod val="95000"/>
            </a:schemeClr>
          </a:solidFill>
          <a:ln w="127000">
            <a:solidFill>
              <a:schemeClr val="bg1"/>
            </a:solidFill>
            <a:miter lim="800000"/>
          </a:ln>
        </p:spPr>
        <p:txBody>
          <a:bodyPr/>
          <a:lstStyle/>
          <a:p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/>
          <a:stretch/>
        </p:blipFill>
        <p:spPr>
          <a:xfrm flipH="1">
            <a:off x="4315415" y="75775"/>
            <a:ext cx="3245848" cy="4093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97775" y="690048"/>
            <a:ext cx="2119454" cy="1202373"/>
          </a:xfrm>
        </p:spPr>
        <p:txBody>
          <a:bodyPr anchor="b" anchorCtr="0"/>
          <a:lstStyle>
            <a:lvl1pPr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90106" y="1892422"/>
            <a:ext cx="2127124" cy="2000309"/>
          </a:xfrm>
        </p:spPr>
        <p:txBody>
          <a:bodyPr>
            <a:normAutofit/>
          </a:bodyPr>
          <a:lstStyle>
            <a:lvl1pPr marL="0" indent="0" algn="l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998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5397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Full Imag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90916" y="690048"/>
            <a:ext cx="4579430" cy="1202373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82630" y="1892422"/>
            <a:ext cx="4596002" cy="2000309"/>
          </a:xfrm>
        </p:spPr>
        <p:txBody>
          <a:bodyPr>
            <a:normAutofit/>
          </a:bodyPr>
          <a:lstStyle>
            <a:lvl1pPr marL="0" indent="0" algn="ctr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50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1418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Texture with Text Box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1590261" y="1629961"/>
            <a:ext cx="4372747" cy="2083297"/>
          </a:xfrm>
          <a:solidFill>
            <a:schemeClr val="tx2"/>
          </a:solidFill>
          <a:ln w="127000">
            <a:solidFill>
              <a:schemeClr val="bg1"/>
            </a:solidFill>
          </a:ln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 smtClean="0"/>
              <a:t>Click to Edit </a:t>
            </a:r>
            <a:r>
              <a:rPr lang="en-US" dirty="0" err="1" smtClean="0"/>
              <a:t>Colour</a:t>
            </a:r>
            <a:endParaRPr lang="en-ZA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97106" y="1908313"/>
            <a:ext cx="4167051" cy="786295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700371" y="2694610"/>
            <a:ext cx="4160521" cy="692646"/>
          </a:xfrm>
        </p:spPr>
        <p:txBody>
          <a:bodyPr>
            <a:normAutofit/>
          </a:bodyPr>
          <a:lstStyle>
            <a:lvl1pPr marL="0" indent="0" algn="ctr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998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97549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98" t="21815"/>
          <a:stretch/>
        </p:blipFill>
        <p:spPr>
          <a:xfrm>
            <a:off x="1619793" y="1162594"/>
            <a:ext cx="5941469" cy="4166644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362557" y="1296568"/>
            <a:ext cx="3418868" cy="837409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840" y="566641"/>
            <a:ext cx="1637181" cy="729927"/>
          </a:xfrm>
          <a:prstGeom prst="rect">
            <a:avLst/>
          </a:prstGeom>
        </p:spPr>
      </p:pic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2697" y="2351905"/>
            <a:ext cx="3428728" cy="437015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65761" y="2142309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Writer: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365761" y="2808635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Illustrations: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365761" y="3456707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Translated by: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3021711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Illustrator Name</a:t>
            </a:r>
            <a:endParaRPr lang="en-ZA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65125" y="3672731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Designer Name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8734549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106543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 Lef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27361" y="427360"/>
            <a:ext cx="4301394" cy="4301394"/>
          </a:xfrm>
          <a:solidFill>
            <a:schemeClr val="bg1">
              <a:lumMod val="95000"/>
            </a:schemeClr>
          </a:solidFill>
          <a:ln w="127000">
            <a:solidFill>
              <a:schemeClr val="bg1"/>
            </a:solidFill>
            <a:miter lim="800000"/>
          </a:ln>
        </p:spPr>
        <p:txBody>
          <a:bodyPr/>
          <a:lstStyle/>
          <a:p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/>
          <a:stretch/>
        </p:blipFill>
        <p:spPr>
          <a:xfrm flipH="1">
            <a:off x="4315415" y="75775"/>
            <a:ext cx="3245848" cy="4093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97775" y="690048"/>
            <a:ext cx="2119454" cy="1202373"/>
          </a:xfrm>
        </p:spPr>
        <p:txBody>
          <a:bodyPr anchor="b" anchorCtr="0"/>
          <a:lstStyle>
            <a:lvl1pPr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90106" y="1892422"/>
            <a:ext cx="2127124" cy="2000309"/>
          </a:xfrm>
        </p:spPr>
        <p:txBody>
          <a:bodyPr>
            <a:normAutofit/>
          </a:bodyPr>
          <a:lstStyle>
            <a:lvl1pPr marL="0" indent="0" algn="l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998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2691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98451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976063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Full Page Imag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1906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Background Colour Image Lef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1907545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Background Colour Image Righ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9191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7087764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Dual Language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1)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852851" y="312279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2)</a:t>
            </a:r>
            <a:endParaRPr lang="en-Z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29893436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Dual Language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228" y="100800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1)</a:t>
            </a:r>
            <a:endParaRPr lang="en-ZA" dirty="0"/>
          </a:p>
        </p:txBody>
      </p:sp>
      <p:sp>
        <p:nvSpPr>
          <p:cNvPr id="10" name="Content Placeholder 2"/>
          <p:cNvSpPr>
            <a:spLocks noGrp="1"/>
          </p:cNvSpPr>
          <p:nvPr>
            <p:ph idx="13" hasCustomPrompt="1"/>
          </p:nvPr>
        </p:nvSpPr>
        <p:spPr>
          <a:xfrm>
            <a:off x="359228" y="312279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2)</a:t>
            </a:r>
            <a:endParaRPr lang="en-Z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85388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60559706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 b="80630"/>
          <a:stretch/>
        </p:blipFill>
        <p:spPr>
          <a:xfrm>
            <a:off x="0" y="75775"/>
            <a:ext cx="3245848" cy="792905"/>
          </a:xfrm>
          <a:prstGeom prst="rect">
            <a:avLst/>
          </a:prstGeom>
        </p:spPr>
      </p:pic>
      <p:sp>
        <p:nvSpPr>
          <p:cNvPr id="18" name="Title 1"/>
          <p:cNvSpPr>
            <a:spLocks noGrp="1"/>
          </p:cNvSpPr>
          <p:nvPr>
            <p:ph type="ctrTitle" hasCustomPrompt="1"/>
          </p:nvPr>
        </p:nvSpPr>
        <p:spPr>
          <a:xfrm>
            <a:off x="362557" y="778520"/>
            <a:ext cx="3418868" cy="837409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1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2697" y="1833857"/>
            <a:ext cx="3428728" cy="437015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sp>
        <p:nvSpPr>
          <p:cNvPr id="21" name="TextBox 20"/>
          <p:cNvSpPr txBox="1"/>
          <p:nvPr userDrawn="1"/>
        </p:nvSpPr>
        <p:spPr>
          <a:xfrm>
            <a:off x="365761" y="1624261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Writer: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22" name="TextBox 21"/>
          <p:cNvSpPr txBox="1"/>
          <p:nvPr userDrawn="1"/>
        </p:nvSpPr>
        <p:spPr>
          <a:xfrm>
            <a:off x="365761" y="2290587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Illustrations: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23" name="TextBox 22"/>
          <p:cNvSpPr txBox="1"/>
          <p:nvPr userDrawn="1"/>
        </p:nvSpPr>
        <p:spPr>
          <a:xfrm>
            <a:off x="365761" y="2938659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Translated by: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25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2503663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Illustrator Name</a:t>
            </a:r>
            <a:endParaRPr lang="en-ZA" dirty="0"/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65125" y="3154683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Translator Name</a:t>
            </a:r>
            <a:endParaRPr lang="en-ZA" dirty="0"/>
          </a:p>
        </p:txBody>
      </p:sp>
      <p:sp>
        <p:nvSpPr>
          <p:cNvPr id="1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4022977" y="564763"/>
            <a:ext cx="2979824" cy="2979824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65761" y="3554839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Date of Publication:</a:t>
            </a:r>
            <a:endParaRPr lang="en-ZA" dirty="0">
              <a:solidFill>
                <a:prstClr val="black">
                  <a:lumMod val="75000"/>
                  <a:lumOff val="25000"/>
                </a:prstClr>
              </a:solidFill>
              <a:latin typeface="Century Gothic" pitchFamily="34" charset="0"/>
            </a:endParaRPr>
          </a:p>
        </p:txBody>
      </p:sp>
      <p:sp>
        <p:nvSpPr>
          <p:cNvPr id="20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65125" y="3770863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</a:t>
            </a:r>
            <a:r>
              <a:rPr lang="en-US" dirty="0" err="1" smtClean="0"/>
              <a:t>Translater</a:t>
            </a:r>
            <a:r>
              <a:rPr lang="en-US" dirty="0" smtClean="0"/>
              <a:t> Name</a:t>
            </a:r>
            <a:endParaRPr lang="en-ZA" dirty="0"/>
          </a:p>
        </p:txBody>
      </p:sp>
      <p:sp>
        <p:nvSpPr>
          <p:cNvPr id="16" name="Subtitle 2"/>
          <p:cNvSpPr txBox="1">
            <a:spLocks/>
          </p:cNvSpPr>
          <p:nvPr userDrawn="1"/>
        </p:nvSpPr>
        <p:spPr>
          <a:xfrm>
            <a:off x="3781424" y="4073097"/>
            <a:ext cx="3462933" cy="879033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>
            <a:lvl1pPr marL="0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368275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6549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04824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7309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41373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0964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77922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946197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This work is licensed under a Creative Commons Attribution </a:t>
            </a:r>
          </a:p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(CC-BY) Version 3.0 </a:t>
            </a:r>
            <a:r>
              <a:rPr lang="en-ZA" sz="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Unported</a:t>
            </a:r>
            <a:r>
              <a:rPr lang="en-ZA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 Licence</a:t>
            </a:r>
          </a:p>
          <a:p>
            <a:pPr>
              <a:lnSpc>
                <a:spcPts val="800"/>
              </a:lnSpc>
            </a:pPr>
            <a:endParaRPr lang="en-ZA" sz="800" dirty="0" smtClean="0">
              <a:solidFill>
                <a:prstClr val="black">
                  <a:lumMod val="75000"/>
                  <a:lumOff val="25000"/>
                </a:prstClr>
              </a:solidFill>
              <a:latin typeface="Century Gothic" pitchFamily="34" charset="0"/>
            </a:endParaRPr>
          </a:p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Disclaimer: You are free to download, copy, translate or adapt this story and use the illustrations as long as you attribute or credit the original author/s and illustrator/s.</a:t>
            </a:r>
            <a:endParaRPr lang="en-ZA" sz="800" dirty="0">
              <a:solidFill>
                <a:prstClr val="black">
                  <a:lumMod val="75000"/>
                  <a:lumOff val="25000"/>
                </a:prstClr>
              </a:solidFill>
              <a:latin typeface="Century Gothic" pitchFamily="34" charset="0"/>
            </a:endParaRPr>
          </a:p>
        </p:txBody>
      </p:sp>
      <p:pic>
        <p:nvPicPr>
          <p:cNvPr id="27" name="Picture 2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9485" y="3750669"/>
            <a:ext cx="746807" cy="263080"/>
          </a:xfrm>
          <a:prstGeom prst="rect">
            <a:avLst/>
          </a:prstGeom>
        </p:spPr>
      </p:pic>
      <p:sp>
        <p:nvSpPr>
          <p:cNvPr id="28" name="Subtitle 2"/>
          <p:cNvSpPr txBox="1">
            <a:spLocks/>
          </p:cNvSpPr>
          <p:nvPr userDrawn="1"/>
        </p:nvSpPr>
        <p:spPr>
          <a:xfrm>
            <a:off x="3781424" y="3528715"/>
            <a:ext cx="3462933" cy="333901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>
            <a:lvl1pPr marL="0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368275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6549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04824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7309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41373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0964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77922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946197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200"/>
              </a:lnSpc>
            </a:pPr>
            <a:r>
              <a:rPr lang="en-ZA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© African Storybook Initiative 2013</a:t>
            </a:r>
            <a:endParaRPr lang="en-ZA" sz="800" dirty="0">
              <a:solidFill>
                <a:prstClr val="black">
                  <a:lumMod val="75000"/>
                  <a:lumOff val="25000"/>
                </a:prstClr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443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Full Imag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90916" y="690048"/>
            <a:ext cx="4579430" cy="1202373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82630" y="1892422"/>
            <a:ext cx="4596002" cy="2000309"/>
          </a:xfrm>
        </p:spPr>
        <p:txBody>
          <a:bodyPr>
            <a:normAutofit/>
          </a:bodyPr>
          <a:lstStyle>
            <a:lvl1pPr marL="0" indent="0" algn="ctr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50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1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Texture with Text Box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1570842" y="1624590"/>
            <a:ext cx="4419578" cy="2080058"/>
          </a:xfrm>
          <a:solidFill>
            <a:schemeClr val="tx2"/>
          </a:solidFill>
          <a:ln w="127000">
            <a:solidFill>
              <a:schemeClr val="bg1"/>
            </a:solidFill>
            <a:miter lim="800000"/>
          </a:ln>
        </p:spPr>
        <p:txBody>
          <a:bodyPr/>
          <a:lstStyle/>
          <a:p>
            <a:endParaRPr lang="en-ZA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97106" y="1770017"/>
            <a:ext cx="4167051" cy="924591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700371" y="2694610"/>
            <a:ext cx="4160521" cy="858488"/>
          </a:xfrm>
        </p:spPr>
        <p:txBody>
          <a:bodyPr>
            <a:normAutofit/>
          </a:bodyPr>
          <a:lstStyle>
            <a:lvl1pPr marL="0" indent="0" algn="ctr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998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435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98" t="21815"/>
          <a:stretch/>
        </p:blipFill>
        <p:spPr>
          <a:xfrm>
            <a:off x="1619793" y="1162594"/>
            <a:ext cx="5941469" cy="4166644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362557" y="1296568"/>
            <a:ext cx="3418868" cy="837409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840" y="566641"/>
            <a:ext cx="1637181" cy="729927"/>
          </a:xfrm>
          <a:prstGeom prst="rect">
            <a:avLst/>
          </a:prstGeom>
        </p:spPr>
      </p:pic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2697" y="2351905"/>
            <a:ext cx="3428728" cy="437015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65761" y="2142309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Writer: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365761" y="2808635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Illustrations: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365761" y="3456707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Design &amp; Layout: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3021711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Illustrator Name</a:t>
            </a:r>
            <a:endParaRPr lang="en-ZA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65125" y="3672731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Designer Name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642804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solidFill>
            <a:schemeClr val="bg1">
              <a:lumMod val="95000"/>
            </a:schemeClr>
          </a:solidFill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08476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98451" y="368577"/>
            <a:ext cx="4418960" cy="4418960"/>
          </a:xfrm>
          <a:solidFill>
            <a:schemeClr val="bg1">
              <a:lumMod val="95000"/>
            </a:schemeClr>
          </a:solidFill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749765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Full Page Imag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944398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Background Colour Image Lef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30931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063" y="213417"/>
            <a:ext cx="6805137" cy="888206"/>
          </a:xfrm>
          <a:prstGeom prst="rect">
            <a:avLst/>
          </a:prstGeom>
        </p:spPr>
        <p:txBody>
          <a:bodyPr vert="horz" lIns="73655" tIns="36827" rIns="73655" bIns="36827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063" y="1243489"/>
            <a:ext cx="6805137" cy="3517051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0"/>
            <a:ext cx="7561263" cy="5329238"/>
            <a:chOff x="0" y="0"/>
            <a:chExt cx="7561263" cy="5329238"/>
          </a:xfrm>
        </p:grpSpPr>
        <p:cxnSp>
          <p:nvCxnSpPr>
            <p:cNvPr id="8" name="Straight Connector 7"/>
            <p:cNvCxnSpPr/>
            <p:nvPr userDrawn="1"/>
          </p:nvCxnSpPr>
          <p:spPr>
            <a:xfrm>
              <a:off x="0" y="360000"/>
              <a:ext cx="7561263" cy="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>
              <a:off x="0" y="4785506"/>
              <a:ext cx="7561263" cy="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 userDrawn="1"/>
          </p:nvCxnSpPr>
          <p:spPr>
            <a:xfrm>
              <a:off x="360000" y="0"/>
              <a:ext cx="0" cy="5329238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 userDrawn="1"/>
          </p:nvCxnSpPr>
          <p:spPr>
            <a:xfrm>
              <a:off x="7204360" y="0"/>
              <a:ext cx="0" cy="5329238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55831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70" r:id="rId5"/>
    <p:sldLayoutId id="2147483650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  <p:sldLayoutId id="2147483669" r:id="rId13"/>
  </p:sldLayoutIdLst>
  <p:hf hdr="0" ftr="0" dt="0"/>
  <p:txStyles>
    <p:titleStyle>
      <a:lvl1pPr algn="l" defTabSz="736549" rtl="0" eaLnBrk="1" latinLnBrk="0" hangingPunct="1">
        <a:lnSpc>
          <a:spcPts val="2800"/>
        </a:lnSpc>
        <a:spcBef>
          <a:spcPct val="0"/>
        </a:spcBef>
        <a:buNone/>
        <a:defRPr sz="24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736549" rtl="0" eaLnBrk="1" latinLnBrk="0" hangingPunct="1">
        <a:spcBef>
          <a:spcPct val="20000"/>
        </a:spcBef>
        <a:buFont typeface="Arial" pitchFamily="34" charset="0"/>
        <a:buNone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54024" indent="-28575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022300" indent="-28575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390574" indent="-28575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758849" indent="-28575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025510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93785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62060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30334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8275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36549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04824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73098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41373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09648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7922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46197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063" y="213417"/>
            <a:ext cx="6805137" cy="888206"/>
          </a:xfrm>
          <a:prstGeom prst="rect">
            <a:avLst/>
          </a:prstGeom>
        </p:spPr>
        <p:txBody>
          <a:bodyPr vert="horz" lIns="73655" tIns="36827" rIns="73655" bIns="36827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063" y="1243489"/>
            <a:ext cx="6805137" cy="3517051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0"/>
            <a:ext cx="7561263" cy="5329238"/>
            <a:chOff x="0" y="0"/>
            <a:chExt cx="7561263" cy="5329238"/>
          </a:xfrm>
        </p:grpSpPr>
        <p:cxnSp>
          <p:nvCxnSpPr>
            <p:cNvPr id="8" name="Straight Connector 7"/>
            <p:cNvCxnSpPr/>
            <p:nvPr userDrawn="1"/>
          </p:nvCxnSpPr>
          <p:spPr>
            <a:xfrm>
              <a:off x="0" y="360000"/>
              <a:ext cx="7561263" cy="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>
              <a:off x="0" y="4785506"/>
              <a:ext cx="7561263" cy="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 userDrawn="1"/>
          </p:nvCxnSpPr>
          <p:spPr>
            <a:xfrm>
              <a:off x="360000" y="0"/>
              <a:ext cx="0" cy="5329238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 userDrawn="1"/>
          </p:nvCxnSpPr>
          <p:spPr>
            <a:xfrm>
              <a:off x="7204360" y="0"/>
              <a:ext cx="0" cy="5329238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00614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</p:sldLayoutIdLst>
  <p:hf hdr="0" ftr="0" dt="0"/>
  <p:txStyles>
    <p:titleStyle>
      <a:lvl1pPr algn="l" defTabSz="736549" rtl="0" eaLnBrk="1" latinLnBrk="0" hangingPunct="1">
        <a:lnSpc>
          <a:spcPts val="2800"/>
        </a:lnSpc>
        <a:spcBef>
          <a:spcPct val="0"/>
        </a:spcBef>
        <a:buNone/>
        <a:defRPr sz="2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j-ea"/>
          <a:cs typeface="+mj-cs"/>
        </a:defRPr>
      </a:lvl1pPr>
    </p:titleStyle>
    <p:bodyStyle>
      <a:lvl1pPr marL="0" indent="0" algn="l" defTabSz="736549" rtl="0" eaLnBrk="1" latinLnBrk="0" hangingPunct="1">
        <a:spcBef>
          <a:spcPct val="20000"/>
        </a:spcBef>
        <a:buFont typeface="Arial" pitchFamily="34" charset="0"/>
        <a:buNone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1pPr>
      <a:lvl2pPr marL="654024" indent="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2pPr>
      <a:lvl3pPr marL="1022300" indent="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3pPr>
      <a:lvl4pPr marL="1390574" indent="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4pPr>
      <a:lvl5pPr marL="1758849" indent="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5pPr>
      <a:lvl6pPr marL="2025510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93785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62060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30334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8275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36549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04824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73098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41373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09648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7922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46197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95999" y="754913"/>
            <a:ext cx="3425395" cy="882502"/>
          </a:xfrm>
        </p:spPr>
        <p:txBody>
          <a:bodyPr>
            <a:normAutofit fontScale="90000"/>
          </a:bodyPr>
          <a:lstStyle/>
          <a:p>
            <a:r>
              <a:rPr lang="en-ZA" dirty="0" err="1"/>
              <a:t>Abafana</a:t>
            </a:r>
            <a:r>
              <a:rPr lang="en-ZA" dirty="0"/>
              <a:t> </a:t>
            </a:r>
            <a:r>
              <a:rPr lang="en-ZA" dirty="0" err="1"/>
              <a:t>ababili</a:t>
            </a:r>
            <a:r>
              <a:rPr lang="en-ZA" dirty="0"/>
              <a:t> </a:t>
            </a:r>
            <a:r>
              <a:rPr lang="en-ZA" dirty="0" err="1"/>
              <a:t>abalambile</a:t>
            </a:r>
            <a:r>
              <a:rPr lang="en-ZA" dirty="0"/>
              <a:t/>
            </a:r>
            <a:br>
              <a:rPr lang="en-ZA" dirty="0"/>
            </a:br>
            <a:r>
              <a:rPr lang="en-ZA" sz="2000" dirty="0"/>
              <a:t>Two hungry boys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31355" y="1637415"/>
            <a:ext cx="2392781" cy="2255315"/>
          </a:xfrm>
        </p:spPr>
        <p:txBody>
          <a:bodyPr/>
          <a:lstStyle/>
          <a:p>
            <a:r>
              <a:rPr lang="en-ZA" dirty="0" smtClean="0">
                <a:solidFill>
                  <a:schemeClr val="tx1"/>
                </a:solidFill>
              </a:rPr>
              <a:t>Story in isiZulu by Clare </a:t>
            </a:r>
            <a:r>
              <a:rPr lang="en-ZA" dirty="0" err="1" smtClean="0">
                <a:solidFill>
                  <a:schemeClr val="tx1"/>
                </a:solidFill>
              </a:rPr>
              <a:t>Verbeek</a:t>
            </a:r>
            <a:r>
              <a:rPr lang="en-ZA" dirty="0" smtClean="0">
                <a:solidFill>
                  <a:schemeClr val="tx1"/>
                </a:solidFill>
              </a:rPr>
              <a:t>, </a:t>
            </a:r>
            <a:r>
              <a:rPr lang="en-ZA" dirty="0" err="1" smtClean="0">
                <a:solidFill>
                  <a:schemeClr val="tx1"/>
                </a:solidFill>
              </a:rPr>
              <a:t>Thembani</a:t>
            </a:r>
            <a:r>
              <a:rPr lang="en-ZA" dirty="0" smtClean="0">
                <a:solidFill>
                  <a:schemeClr val="tx1"/>
                </a:solidFill>
              </a:rPr>
              <a:t> </a:t>
            </a:r>
            <a:r>
              <a:rPr lang="en-ZA" dirty="0" err="1" smtClean="0">
                <a:solidFill>
                  <a:schemeClr val="tx1"/>
                </a:solidFill>
              </a:rPr>
              <a:t>Dladla</a:t>
            </a:r>
            <a:r>
              <a:rPr lang="en-ZA" dirty="0" smtClean="0">
                <a:solidFill>
                  <a:schemeClr val="tx1"/>
                </a:solidFill>
              </a:rPr>
              <a:t>, </a:t>
            </a:r>
            <a:r>
              <a:rPr lang="en-ZA" dirty="0" err="1" smtClean="0">
                <a:solidFill>
                  <a:schemeClr val="tx1"/>
                </a:solidFill>
              </a:rPr>
              <a:t>Zanele</a:t>
            </a:r>
            <a:r>
              <a:rPr lang="en-ZA" dirty="0" smtClean="0">
                <a:solidFill>
                  <a:schemeClr val="tx1"/>
                </a:solidFill>
              </a:rPr>
              <a:t> Buthelezi</a:t>
            </a:r>
          </a:p>
          <a:p>
            <a:endParaRPr lang="en-ZA" dirty="0">
              <a:solidFill>
                <a:schemeClr val="tx1"/>
              </a:solidFill>
            </a:endParaRPr>
          </a:p>
          <a:p>
            <a:r>
              <a:rPr lang="en-ZA" dirty="0" smtClean="0">
                <a:solidFill>
                  <a:schemeClr val="tx1"/>
                </a:solidFill>
              </a:rPr>
              <a:t>Illustrated by </a:t>
            </a:r>
            <a:r>
              <a:rPr lang="en-ZA" dirty="0" err="1" smtClean="0">
                <a:solidFill>
                  <a:schemeClr val="tx1"/>
                </a:solidFill>
              </a:rPr>
              <a:t>Jinny</a:t>
            </a:r>
            <a:r>
              <a:rPr lang="en-ZA" dirty="0" smtClean="0">
                <a:solidFill>
                  <a:schemeClr val="tx1"/>
                </a:solidFill>
              </a:rPr>
              <a:t> Heath</a:t>
            </a:r>
            <a:endParaRPr lang="en-ZA" dirty="0">
              <a:solidFill>
                <a:schemeClr val="tx1"/>
              </a:solidFill>
            </a:endParaRPr>
          </a:p>
          <a:p>
            <a:endParaRPr lang="en-ZA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8809" y="929795"/>
            <a:ext cx="27051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132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CC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67829" y="2933435"/>
            <a:ext cx="2330349" cy="1320529"/>
          </a:xfrm>
        </p:spPr>
        <p:txBody>
          <a:bodyPr>
            <a:normAutofit/>
          </a:bodyPr>
          <a:lstStyle/>
          <a:p>
            <a:r>
              <a:rPr lang="en-ZA" sz="1800" dirty="0" smtClean="0">
                <a:latin typeface="Century Gothic" panose="020B0502020202020204" pitchFamily="34" charset="0"/>
              </a:rPr>
              <a:t>Ben and Thabo are two hungry boys.</a:t>
            </a:r>
            <a:endParaRPr lang="en-ZA" sz="2400" dirty="0">
              <a:latin typeface="Century Gothic" panose="020B0502020202020204" pitchFamily="34" charset="0"/>
            </a:endParaRPr>
          </a:p>
        </p:txBody>
      </p:sp>
      <p:sp useBgFill="1"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3469735" y="4942390"/>
            <a:ext cx="621793" cy="280757"/>
          </a:xfrm>
        </p:spPr>
        <p:txBody>
          <a:bodyPr/>
          <a:lstStyle/>
          <a:p>
            <a:fld id="{5BE3AC4B-F37E-4F81-8388-BF1F5D7BD590}" type="slidenum">
              <a:rPr lang="en-ZA" smtClean="0"/>
              <a:pPr/>
              <a:t>2</a:t>
            </a:fld>
            <a:endParaRPr lang="en-ZA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423" y="791572"/>
            <a:ext cx="2474312" cy="3422133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  <p:sp>
        <p:nvSpPr>
          <p:cNvPr id="5" name="Content Placeholder 1"/>
          <p:cNvSpPr txBox="1">
            <a:spLocks/>
          </p:cNvSpPr>
          <p:nvPr/>
        </p:nvSpPr>
        <p:spPr>
          <a:xfrm>
            <a:off x="4467829" y="791571"/>
            <a:ext cx="2743199" cy="1905329"/>
          </a:xfrm>
          <a:prstGeom prst="rect">
            <a:avLst/>
          </a:prstGeom>
          <a:solidFill>
            <a:schemeClr val="bg1"/>
          </a:solidFill>
        </p:spPr>
        <p:txBody>
          <a:bodyPr vert="horz" lIns="73655" tIns="36827" rIns="73655" bIns="36827" rtlCol="0">
            <a:normAutofit/>
          </a:bodyPr>
          <a:lstStyle>
            <a:lvl1pPr marL="0" indent="0" algn="l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54024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22300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90574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58849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25510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3785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62060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30334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ZA" sz="2400">
                <a:latin typeface="Century Gothic" panose="020B0502020202020204" pitchFamily="34" charset="0"/>
              </a:rPr>
              <a:t>UBen no Thabo abafana ababili abalambile.</a:t>
            </a:r>
            <a:endParaRPr lang="en-ZA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71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05610" y="567159"/>
            <a:ext cx="2659119" cy="2511707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ZA" sz="2400" dirty="0" err="1">
                <a:latin typeface="Century Gothic" panose="020B0502020202020204" pitchFamily="34" charset="0"/>
              </a:rPr>
              <a:t>Ugogo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wenza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amakhekhe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amancane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alishumi</a:t>
            </a:r>
            <a:r>
              <a:rPr lang="en-ZA" sz="2400" dirty="0">
                <a:latin typeface="Century Gothic" panose="020B0502020202020204" pitchFamily="34" charset="0"/>
              </a:rPr>
              <a:t>. </a:t>
            </a:r>
            <a:r>
              <a:rPr lang="en-ZA" sz="2400" dirty="0" err="1">
                <a:latin typeface="Century Gothic" panose="020B0502020202020204" pitchFamily="34" charset="0"/>
              </a:rPr>
              <a:t>Uwabeka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epuletini</a:t>
            </a:r>
            <a:r>
              <a:rPr lang="en-ZA" sz="2400" dirty="0">
                <a:latin typeface="Century Gothic" panose="020B0502020202020204" pitchFamily="34" charset="0"/>
              </a:rPr>
              <a:t>.</a:t>
            </a:r>
          </a:p>
          <a:p>
            <a:endParaRPr lang="en-ZA" sz="2400" dirty="0">
              <a:latin typeface="Century Gothic" panose="020B0502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3</a:t>
            </a:fld>
            <a:endParaRPr lang="en-ZA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632" y="567159"/>
            <a:ext cx="3736553" cy="4099218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  <p:sp>
        <p:nvSpPr>
          <p:cNvPr id="7" name="Content Placeholder 3"/>
          <p:cNvSpPr txBox="1">
            <a:spLocks/>
          </p:cNvSpPr>
          <p:nvPr/>
        </p:nvSpPr>
        <p:spPr>
          <a:xfrm>
            <a:off x="4505610" y="3518704"/>
            <a:ext cx="2196535" cy="1420710"/>
          </a:xfrm>
          <a:prstGeom prst="rect">
            <a:avLst/>
          </a:prstGeom>
        </p:spPr>
        <p:txBody>
          <a:bodyPr vert="horz" lIns="73655" tIns="36827" rIns="73655" bIns="36827" rtlCol="0">
            <a:noAutofit/>
          </a:bodyPr>
          <a:lstStyle>
            <a:lvl1pPr marL="0" indent="0" algn="l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54024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22300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90574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58849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25510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3785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62060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30334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ZA" sz="1800" dirty="0" smtClean="0">
                <a:latin typeface="Century Gothic" panose="020B0502020202020204" pitchFamily="34" charset="0"/>
              </a:rPr>
              <a:t>Granny is making ten cupcakes. She puts them on a plate.</a:t>
            </a:r>
            <a:endParaRPr lang="en-ZA" sz="1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266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282633" y="3624885"/>
            <a:ext cx="2881313" cy="1072875"/>
          </a:xfrm>
        </p:spPr>
        <p:txBody>
          <a:bodyPr>
            <a:normAutofit fontScale="77500" lnSpcReduction="20000"/>
          </a:bodyPr>
          <a:lstStyle/>
          <a:p>
            <a:r>
              <a:rPr lang="en-ZA" sz="2300" dirty="0">
                <a:latin typeface="Century Gothic" panose="020B0502020202020204" pitchFamily="34" charset="0"/>
              </a:rPr>
              <a:t>Ben takes one cupcake. </a:t>
            </a:r>
            <a:r>
              <a:rPr lang="en-ZA" sz="2300" dirty="0" smtClean="0">
                <a:latin typeface="Century Gothic" panose="020B0502020202020204" pitchFamily="34" charset="0"/>
              </a:rPr>
              <a:t> </a:t>
            </a:r>
            <a:endParaRPr lang="en-ZA" sz="2300" dirty="0">
              <a:latin typeface="Century Gothic" panose="020B0502020202020204" pitchFamily="34" charset="0"/>
            </a:endParaRPr>
          </a:p>
          <a:p>
            <a:r>
              <a:rPr lang="en-ZA" sz="2300" dirty="0">
                <a:latin typeface="Century Gothic" panose="020B0502020202020204" pitchFamily="34" charset="0"/>
              </a:rPr>
              <a:t>Thabo takes two cupcakes.</a:t>
            </a:r>
          </a:p>
          <a:p>
            <a:endParaRPr lang="en-ZA" sz="2400" dirty="0">
              <a:latin typeface="Century Gothic" panose="020B0502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4</a:t>
            </a:fld>
            <a:endParaRPr lang="en-ZA" dirty="0"/>
          </a:p>
        </p:txBody>
      </p:sp>
      <p:sp>
        <p:nvSpPr>
          <p:cNvPr id="8" name="Content Placeholder 3"/>
          <p:cNvSpPr>
            <a:spLocks noGrp="1"/>
          </p:cNvSpPr>
          <p:nvPr>
            <p:ph idx="4294967295"/>
          </p:nvPr>
        </p:nvSpPr>
        <p:spPr>
          <a:xfrm>
            <a:off x="4282633" y="573568"/>
            <a:ext cx="2690208" cy="2637270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r>
              <a:rPr lang="en-ZA" sz="2400" dirty="0" err="1">
                <a:latin typeface="Century Gothic" panose="020B0502020202020204" pitchFamily="34" charset="0"/>
              </a:rPr>
              <a:t>UBen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uthatha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ikhekhe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elilodwa</a:t>
            </a:r>
            <a:r>
              <a:rPr lang="en-ZA" sz="2400" dirty="0">
                <a:latin typeface="Century Gothic" panose="020B0502020202020204" pitchFamily="34" charset="0"/>
              </a:rPr>
              <a:t>.</a:t>
            </a:r>
          </a:p>
          <a:p>
            <a:endParaRPr lang="en-ZA" sz="2400" dirty="0">
              <a:latin typeface="Century Gothic" panose="020B0502020202020204" pitchFamily="34" charset="0"/>
            </a:endParaRPr>
          </a:p>
          <a:p>
            <a:r>
              <a:rPr lang="en-ZA" sz="2400" dirty="0" err="1">
                <a:latin typeface="Century Gothic" panose="020B0502020202020204" pitchFamily="34" charset="0"/>
              </a:rPr>
              <a:t>UThabo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uthatha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amakhekhe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amabili</a:t>
            </a:r>
            <a:r>
              <a:rPr lang="en-ZA" sz="2400" dirty="0">
                <a:latin typeface="Century Gothic" panose="020B0502020202020204" pitchFamily="34" charset="0"/>
              </a:rPr>
              <a:t>.</a:t>
            </a:r>
          </a:p>
          <a:p>
            <a:endParaRPr lang="en-ZA" sz="2400" dirty="0">
              <a:latin typeface="Century Gothic" panose="020B0502020202020204" pitchFamily="34" charset="0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242" y="573568"/>
            <a:ext cx="3433390" cy="4124192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327775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47737" y="439839"/>
            <a:ext cx="2659118" cy="2558004"/>
          </a:xfrm>
          <a:solidFill>
            <a:schemeClr val="bg1"/>
          </a:solidFill>
        </p:spPr>
        <p:txBody>
          <a:bodyPr>
            <a:normAutofit/>
          </a:bodyPr>
          <a:lstStyle/>
          <a:p>
            <a:pPr lvl="0"/>
            <a:r>
              <a:rPr lang="en-ZA" sz="22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</a:rPr>
              <a:t>UBen</a:t>
            </a:r>
            <a:r>
              <a:rPr lang="en-ZA" sz="22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</a:rPr>
              <a:t> </a:t>
            </a:r>
            <a:r>
              <a:rPr lang="en-ZA" sz="22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</a:rPr>
              <a:t>uthatha</a:t>
            </a:r>
            <a:r>
              <a:rPr lang="en-ZA" sz="22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</a:rPr>
              <a:t> </a:t>
            </a:r>
            <a:r>
              <a:rPr lang="en-ZA" sz="22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</a:rPr>
              <a:t>amakhekhe</a:t>
            </a:r>
            <a:r>
              <a:rPr lang="en-ZA" sz="22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</a:rPr>
              <a:t> </a:t>
            </a:r>
            <a:r>
              <a:rPr lang="en-ZA" sz="22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</a:rPr>
              <a:t>amane</a:t>
            </a:r>
            <a:r>
              <a:rPr lang="en-ZA" sz="22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</a:rPr>
              <a:t>.</a:t>
            </a:r>
          </a:p>
          <a:p>
            <a:pPr lvl="0"/>
            <a:endParaRPr lang="en-ZA" sz="2200" dirty="0">
              <a:solidFill>
                <a:prstClr val="black">
                  <a:lumMod val="75000"/>
                  <a:lumOff val="25000"/>
                </a:prstClr>
              </a:solidFill>
              <a:latin typeface="Century Gothic" panose="020B0502020202020204" pitchFamily="34" charset="0"/>
            </a:endParaRPr>
          </a:p>
          <a:p>
            <a:pPr lvl="0"/>
            <a:r>
              <a:rPr lang="en-ZA" sz="22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</a:rPr>
              <a:t>UThabo</a:t>
            </a:r>
            <a:r>
              <a:rPr lang="en-ZA" sz="22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</a:rPr>
              <a:t> </a:t>
            </a:r>
            <a:r>
              <a:rPr lang="en-ZA" sz="22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</a:rPr>
              <a:t>uthatha</a:t>
            </a:r>
            <a:r>
              <a:rPr lang="en-ZA" sz="22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</a:rPr>
              <a:t> </a:t>
            </a:r>
            <a:r>
              <a:rPr lang="en-ZA" sz="22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</a:rPr>
              <a:t>amakhekhe</a:t>
            </a:r>
            <a:r>
              <a:rPr lang="en-ZA" sz="22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</a:rPr>
              <a:t> </a:t>
            </a:r>
            <a:r>
              <a:rPr lang="en-ZA" sz="22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</a:rPr>
              <a:t>amabili</a:t>
            </a:r>
            <a:r>
              <a:rPr lang="en-ZA" sz="22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</a:rPr>
              <a:t>.</a:t>
            </a:r>
          </a:p>
          <a:p>
            <a:endParaRPr lang="en-ZA" dirty="0">
              <a:latin typeface="Century Gothic" panose="020B0502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5</a:t>
            </a:fld>
            <a:endParaRPr lang="en-ZA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2" y="439839"/>
            <a:ext cx="3733922" cy="4236334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  <p:sp>
        <p:nvSpPr>
          <p:cNvPr id="6" name="Content Placeholder 1"/>
          <p:cNvSpPr txBox="1">
            <a:spLocks/>
          </p:cNvSpPr>
          <p:nvPr/>
        </p:nvSpPr>
        <p:spPr>
          <a:xfrm>
            <a:off x="4447737" y="3397171"/>
            <a:ext cx="2330349" cy="2558004"/>
          </a:xfrm>
          <a:prstGeom prst="rect">
            <a:avLst/>
          </a:prstGeom>
          <a:noFill/>
        </p:spPr>
        <p:txBody>
          <a:bodyPr vert="horz" lIns="73655" tIns="36827" rIns="73655" bIns="36827" rtlCol="0">
            <a:normAutofit/>
          </a:bodyPr>
          <a:lstStyle>
            <a:lvl1pPr marL="0" indent="0" algn="l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54024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22300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90574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58849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25510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3785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62060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30334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ZA" sz="1800" dirty="0" smtClean="0">
                <a:latin typeface="Century Gothic" panose="020B0502020202020204" pitchFamily="34" charset="0"/>
              </a:rPr>
              <a:t>Ben takes four cupcakes. </a:t>
            </a:r>
          </a:p>
          <a:p>
            <a:r>
              <a:rPr lang="en-ZA" sz="1800" dirty="0" smtClean="0">
                <a:latin typeface="Century Gothic" panose="020B0502020202020204" pitchFamily="34" charset="0"/>
              </a:rPr>
              <a:t>Thabo takes two cupcakes.</a:t>
            </a:r>
          </a:p>
          <a:p>
            <a:endParaRPr lang="en-ZA" sz="1800" dirty="0" smtClean="0">
              <a:latin typeface="Century Gothic" panose="020B0502020202020204" pitchFamily="34" charset="0"/>
            </a:endParaRPr>
          </a:p>
          <a:p>
            <a:endParaRPr lang="en-ZA" sz="2400" dirty="0" smtClean="0">
              <a:latin typeface="Century Gothic" panose="020B0502020202020204" pitchFamily="34" charset="0"/>
            </a:endParaRPr>
          </a:p>
          <a:p>
            <a:endParaRPr lang="en-ZA" sz="2400" dirty="0" smtClean="0">
              <a:latin typeface="Century Gothic" panose="020B0502020202020204" pitchFamily="34" charset="0"/>
            </a:endParaRP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402763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20421" y="429552"/>
            <a:ext cx="3160328" cy="2718761"/>
          </a:xfrm>
          <a:solidFill>
            <a:schemeClr val="bg1"/>
          </a:solidFill>
        </p:spPr>
        <p:txBody>
          <a:bodyPr>
            <a:noAutofit/>
          </a:bodyPr>
          <a:lstStyle/>
          <a:p>
            <a:pPr lvl="0"/>
            <a:r>
              <a:rPr lang="en-ZA" sz="2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</a:rPr>
              <a:t>Mangaki</a:t>
            </a:r>
            <a:r>
              <a:rPr lang="en-ZA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</a:rPr>
              <a:t> </a:t>
            </a:r>
            <a:r>
              <a:rPr lang="en-ZA" sz="2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</a:rPr>
              <a:t>amakhekhe</a:t>
            </a:r>
            <a:r>
              <a:rPr lang="en-ZA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</a:rPr>
              <a:t> </a:t>
            </a:r>
            <a:r>
              <a:rPr lang="en-ZA" sz="2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</a:rPr>
              <a:t>adliwe</a:t>
            </a:r>
            <a:r>
              <a:rPr lang="en-ZA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</a:rPr>
              <a:t> </a:t>
            </a:r>
            <a:r>
              <a:rPr lang="en-ZA" sz="2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</a:rPr>
              <a:t>uBen</a:t>
            </a:r>
            <a:r>
              <a:rPr lang="en-ZA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</a:rPr>
              <a:t>?</a:t>
            </a:r>
            <a:endParaRPr lang="en-ZA" sz="2000" dirty="0">
              <a:solidFill>
                <a:prstClr val="black">
                  <a:lumMod val="75000"/>
                  <a:lumOff val="25000"/>
                </a:prstClr>
              </a:solidFill>
              <a:latin typeface="Century Gothic" panose="020B0502020202020204" pitchFamily="34" charset="0"/>
            </a:endParaRPr>
          </a:p>
          <a:p>
            <a:pPr lvl="0"/>
            <a:r>
              <a:rPr lang="en-ZA" sz="2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</a:rPr>
              <a:t>Mangaki</a:t>
            </a:r>
            <a:r>
              <a:rPr lang="en-ZA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</a:rPr>
              <a:t> </a:t>
            </a:r>
            <a:r>
              <a:rPr lang="en-ZA" sz="2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</a:rPr>
              <a:t>amakhekhe</a:t>
            </a:r>
            <a:r>
              <a:rPr lang="en-ZA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</a:rPr>
              <a:t> </a:t>
            </a:r>
            <a:r>
              <a:rPr lang="en-ZA" sz="2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</a:rPr>
              <a:t>adliwe</a:t>
            </a:r>
            <a:r>
              <a:rPr lang="en-ZA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</a:rPr>
              <a:t> </a:t>
            </a:r>
            <a:r>
              <a:rPr lang="en-ZA" sz="2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</a:rPr>
              <a:t>uThabo</a:t>
            </a:r>
            <a:r>
              <a:rPr lang="en-ZA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</a:rPr>
              <a:t>?</a:t>
            </a:r>
            <a:endParaRPr lang="en-ZA" sz="2000" dirty="0">
              <a:solidFill>
                <a:prstClr val="black">
                  <a:lumMod val="75000"/>
                  <a:lumOff val="25000"/>
                </a:prstClr>
              </a:solidFill>
              <a:latin typeface="Century Gothic" panose="020B0502020202020204" pitchFamily="34" charset="0"/>
            </a:endParaRPr>
          </a:p>
          <a:p>
            <a:pPr lvl="0"/>
            <a:r>
              <a:rPr lang="en-ZA" sz="2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</a:rPr>
              <a:t>Mangaki</a:t>
            </a:r>
            <a:r>
              <a:rPr lang="en-ZA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</a:rPr>
              <a:t> </a:t>
            </a:r>
            <a:r>
              <a:rPr lang="en-ZA" sz="2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</a:rPr>
              <a:t>amakhekhe</a:t>
            </a:r>
            <a:r>
              <a:rPr lang="en-ZA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</a:rPr>
              <a:t> </a:t>
            </a:r>
            <a:r>
              <a:rPr lang="en-ZA" sz="2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</a:rPr>
              <a:t>asalele</a:t>
            </a:r>
            <a:r>
              <a:rPr lang="en-ZA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</a:rPr>
              <a:t> </a:t>
            </a:r>
            <a:r>
              <a:rPr lang="en-ZA" sz="2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</a:rPr>
              <a:t>ugogo</a:t>
            </a:r>
            <a:r>
              <a:rPr lang="en-ZA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</a:rPr>
              <a:t>?</a:t>
            </a:r>
          </a:p>
          <a:p>
            <a:endParaRPr lang="en-ZA" sz="2800" dirty="0">
              <a:latin typeface="Century Gothic" panose="020B0502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6</a:t>
            </a:fld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520420" y="3236423"/>
            <a:ext cx="3472846" cy="1430846"/>
          </a:xfrm>
        </p:spPr>
        <p:txBody>
          <a:bodyPr>
            <a:normAutofit fontScale="92500" lnSpcReduction="20000"/>
          </a:bodyPr>
          <a:lstStyle/>
          <a:p>
            <a:r>
              <a:rPr lang="en-ZA" sz="1800" dirty="0" smtClean="0">
                <a:latin typeface="Century Gothic" panose="020B0502020202020204" pitchFamily="34" charset="0"/>
              </a:rPr>
              <a:t>How many cupcakes did Ben eat?</a:t>
            </a:r>
          </a:p>
          <a:p>
            <a:r>
              <a:rPr lang="en-ZA" sz="1800" dirty="0">
                <a:latin typeface="Century Gothic" panose="020B0502020202020204" pitchFamily="34" charset="0"/>
              </a:rPr>
              <a:t>How many cupcakes did </a:t>
            </a:r>
            <a:r>
              <a:rPr lang="en-ZA" sz="1800" dirty="0" smtClean="0">
                <a:latin typeface="Century Gothic" panose="020B0502020202020204" pitchFamily="34" charset="0"/>
              </a:rPr>
              <a:t>Thabo eat?</a:t>
            </a:r>
          </a:p>
          <a:p>
            <a:r>
              <a:rPr lang="en-ZA" sz="1800" dirty="0">
                <a:latin typeface="Century Gothic" panose="020B0502020202020204" pitchFamily="34" charset="0"/>
              </a:rPr>
              <a:t>How many cupcakes </a:t>
            </a:r>
            <a:r>
              <a:rPr lang="en-ZA" sz="1800" dirty="0" smtClean="0">
                <a:latin typeface="Century Gothic" panose="020B0502020202020204" pitchFamily="34" charset="0"/>
              </a:rPr>
              <a:t>are left for granny?</a:t>
            </a:r>
            <a:endParaRPr lang="en-ZA" sz="1800" dirty="0">
              <a:latin typeface="Century Gothic" panose="020B0502020202020204" pitchFamily="34" charset="0"/>
            </a:endParaRPr>
          </a:p>
          <a:p>
            <a:endParaRPr lang="en-ZA" sz="2400" dirty="0">
              <a:latin typeface="Century Gothic" panose="020B0502020202020204" pitchFamily="34" charset="0"/>
            </a:endParaRPr>
          </a:p>
          <a:p>
            <a:endParaRPr lang="en-ZA" sz="2400" dirty="0" smtClean="0">
              <a:latin typeface="Century Gothic" panose="020B0502020202020204" pitchFamily="34" charset="0"/>
            </a:endParaRPr>
          </a:p>
          <a:p>
            <a:endParaRPr lang="en-ZA" sz="2400" dirty="0">
              <a:latin typeface="Century Gothic" panose="020B0502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0035" y="429553"/>
            <a:ext cx="2835797" cy="3725758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80334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330" y="763657"/>
            <a:ext cx="4105271" cy="837409"/>
          </a:xfrm>
        </p:spPr>
        <p:txBody>
          <a:bodyPr>
            <a:normAutofit/>
          </a:bodyPr>
          <a:lstStyle/>
          <a:p>
            <a:r>
              <a:rPr lang="en-ZA" sz="2000" dirty="0" err="1"/>
              <a:t>Abafana</a:t>
            </a:r>
            <a:r>
              <a:rPr lang="en-ZA" sz="2000" dirty="0"/>
              <a:t> </a:t>
            </a:r>
            <a:r>
              <a:rPr lang="en-ZA" sz="2000" dirty="0" err="1"/>
              <a:t>ababili</a:t>
            </a:r>
            <a:r>
              <a:rPr lang="en-ZA" sz="2000" dirty="0"/>
              <a:t> </a:t>
            </a:r>
            <a:r>
              <a:rPr lang="en-ZA" sz="2000" dirty="0" err="1"/>
              <a:t>abalambile</a:t>
            </a:r>
            <a:r>
              <a:rPr lang="en-ZA" sz="2000" dirty="0"/>
              <a:t/>
            </a:r>
            <a:br>
              <a:rPr lang="en-ZA" sz="2000" dirty="0"/>
            </a:br>
            <a:r>
              <a:rPr lang="en-ZA" sz="2000" dirty="0"/>
              <a:t>Two hungry boys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697" y="1601067"/>
            <a:ext cx="3428728" cy="669806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en-ZA" sz="1200" dirty="0" smtClean="0">
                <a:solidFill>
                  <a:schemeClr val="tx1"/>
                </a:solidFill>
              </a:rPr>
              <a:t>Story in isiZulu by Clare </a:t>
            </a:r>
            <a:r>
              <a:rPr lang="en-ZA" sz="1200" dirty="0" err="1">
                <a:solidFill>
                  <a:schemeClr val="tx1"/>
                </a:solidFill>
              </a:rPr>
              <a:t>Verbeek</a:t>
            </a:r>
            <a:r>
              <a:rPr lang="en-ZA" sz="1200" dirty="0">
                <a:solidFill>
                  <a:schemeClr val="tx1"/>
                </a:solidFill>
              </a:rPr>
              <a:t>, </a:t>
            </a:r>
            <a:r>
              <a:rPr lang="en-ZA" sz="1200" dirty="0" err="1">
                <a:solidFill>
                  <a:schemeClr val="tx1"/>
                </a:solidFill>
              </a:rPr>
              <a:t>Thembani</a:t>
            </a:r>
            <a:r>
              <a:rPr lang="en-ZA" sz="1200" dirty="0">
                <a:solidFill>
                  <a:schemeClr val="tx1"/>
                </a:solidFill>
              </a:rPr>
              <a:t> </a:t>
            </a:r>
            <a:r>
              <a:rPr lang="en-ZA" sz="1200" dirty="0" err="1">
                <a:solidFill>
                  <a:schemeClr val="tx1"/>
                </a:solidFill>
              </a:rPr>
              <a:t>Dladla</a:t>
            </a:r>
            <a:r>
              <a:rPr lang="en-ZA" sz="1200" dirty="0">
                <a:solidFill>
                  <a:schemeClr val="tx1"/>
                </a:solidFill>
              </a:rPr>
              <a:t>, </a:t>
            </a:r>
            <a:r>
              <a:rPr lang="en-ZA" sz="1200" dirty="0" err="1">
                <a:solidFill>
                  <a:schemeClr val="tx1"/>
                </a:solidFill>
              </a:rPr>
              <a:t>Zanele</a:t>
            </a:r>
            <a:r>
              <a:rPr lang="en-ZA" sz="1200" dirty="0">
                <a:solidFill>
                  <a:schemeClr val="tx1"/>
                </a:solidFill>
              </a:rPr>
              <a:t> Buthelezi</a:t>
            </a:r>
          </a:p>
          <a:p>
            <a:endParaRPr lang="en-Z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65125" y="2129742"/>
            <a:ext cx="3416300" cy="497711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en-ZA" sz="1200" dirty="0" smtClean="0">
                <a:solidFill>
                  <a:schemeClr val="tx1"/>
                </a:solidFill>
              </a:rPr>
              <a:t>Illustrated by </a:t>
            </a:r>
            <a:r>
              <a:rPr lang="en-ZA" sz="1200" dirty="0" err="1" smtClean="0">
                <a:solidFill>
                  <a:schemeClr val="tx1"/>
                </a:solidFill>
              </a:rPr>
              <a:t>Jinny</a:t>
            </a:r>
            <a:r>
              <a:rPr lang="en-ZA" sz="1200" dirty="0" smtClean="0">
                <a:solidFill>
                  <a:schemeClr val="tx1"/>
                </a:solidFill>
              </a:rPr>
              <a:t> Heath</a:t>
            </a:r>
            <a:endParaRPr lang="en-ZA" sz="1200" dirty="0">
              <a:solidFill>
                <a:schemeClr val="tx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65125" y="3006583"/>
            <a:ext cx="3416300" cy="1183452"/>
          </a:xfrm>
          <a:solidFill>
            <a:schemeClr val="tx2"/>
          </a:solidFill>
        </p:spPr>
        <p:txBody>
          <a:bodyPr/>
          <a:lstStyle/>
          <a:p>
            <a:r>
              <a:rPr lang="en-ZA" dirty="0" smtClean="0"/>
              <a:t>  </a:t>
            </a:r>
            <a:endParaRPr lang="en-ZA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877519" y="613458"/>
            <a:ext cx="3310359" cy="4271058"/>
          </a:xfrm>
          <a:solidFill>
            <a:schemeClr val="tx2"/>
          </a:solidFill>
        </p:spPr>
        <p:txBody>
          <a:bodyPr/>
          <a:lstStyle/>
          <a:p>
            <a:r>
              <a:rPr lang="en-ZA" dirty="0" smtClean="0"/>
              <a:t>    </a:t>
            </a:r>
          </a:p>
          <a:p>
            <a:endParaRPr lang="en-ZA" dirty="0"/>
          </a:p>
          <a:p>
            <a:endParaRPr lang="en-ZA" dirty="0" smtClean="0"/>
          </a:p>
          <a:p>
            <a:endParaRPr lang="en-ZA" dirty="0" smtClean="0"/>
          </a:p>
          <a:p>
            <a:r>
              <a:rPr lang="en-ZA" sz="1100" dirty="0" smtClean="0"/>
              <a:t>© </a:t>
            </a:r>
            <a:r>
              <a:rPr lang="en-ZA" sz="1100" dirty="0"/>
              <a:t>2007 School of Education and  </a:t>
            </a:r>
          </a:p>
          <a:p>
            <a:r>
              <a:rPr lang="en-ZA" sz="1100" dirty="0" smtClean="0"/>
              <a:t>Development (Centre </a:t>
            </a:r>
            <a:r>
              <a:rPr lang="en-ZA" sz="1100" dirty="0"/>
              <a:t>for Adult </a:t>
            </a:r>
            <a:r>
              <a:rPr lang="en-ZA" sz="1100" dirty="0" smtClean="0"/>
              <a:t>Education), </a:t>
            </a:r>
            <a:r>
              <a:rPr lang="en-ZA" sz="1100" dirty="0"/>
              <a:t>University of KwaZulu-Natal.   </a:t>
            </a:r>
          </a:p>
          <a:p>
            <a:r>
              <a:rPr lang="en-ZA" dirty="0"/>
              <a:t>   </a:t>
            </a:r>
          </a:p>
          <a:p>
            <a:endParaRPr lang="en-ZA" dirty="0" smtClean="0"/>
          </a:p>
          <a:p>
            <a:endParaRPr lang="en-ZA" dirty="0"/>
          </a:p>
          <a:p>
            <a:endParaRPr lang="en-ZA" dirty="0" smtClean="0"/>
          </a:p>
          <a:p>
            <a:endParaRPr lang="en-ZA" dirty="0"/>
          </a:p>
          <a:p>
            <a:endParaRPr lang="en-ZA" dirty="0" smtClean="0"/>
          </a:p>
          <a:p>
            <a:r>
              <a:rPr lang="en-ZA" sz="1100" dirty="0" smtClean="0"/>
              <a:t>This </a:t>
            </a:r>
            <a:r>
              <a:rPr lang="en-ZA" sz="1100" dirty="0"/>
              <a:t>book may be copied, and used for teaching and learning free of charge.  </a:t>
            </a:r>
            <a:endParaRPr lang="en-ZA" sz="1100" dirty="0" smtClean="0"/>
          </a:p>
          <a:p>
            <a:r>
              <a:rPr lang="en-ZA" sz="1100" dirty="0" smtClean="0"/>
              <a:t>It </a:t>
            </a:r>
            <a:r>
              <a:rPr lang="en-ZA" sz="1100" dirty="0"/>
              <a:t>may not be sold for profit. </a:t>
            </a:r>
          </a:p>
        </p:txBody>
      </p:sp>
      <p:pic>
        <p:nvPicPr>
          <p:cNvPr id="8" name="Pictur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2260" y="2469457"/>
            <a:ext cx="1244781" cy="1074251"/>
          </a:xfrm>
          <a:prstGeom prst="rect">
            <a:avLst/>
          </a:prstGeom>
          <a:noFill/>
        </p:spPr>
      </p:pic>
      <p:sp>
        <p:nvSpPr>
          <p:cNvPr id="10" name="Text Placeholder 3"/>
          <p:cNvSpPr txBox="1">
            <a:spLocks/>
          </p:cNvSpPr>
          <p:nvPr/>
        </p:nvSpPr>
        <p:spPr>
          <a:xfrm>
            <a:off x="365125" y="2658417"/>
            <a:ext cx="3416300" cy="497711"/>
          </a:xfrm>
          <a:prstGeom prst="rect">
            <a:avLst/>
          </a:prstGeom>
          <a:solidFill>
            <a:schemeClr val="tx2"/>
          </a:solidFill>
        </p:spPr>
        <p:txBody>
          <a:bodyPr vert="horz" lIns="73655" tIns="36827" rIns="73655" bIns="36827" rtlCol="0">
            <a:normAutofit/>
          </a:bodyPr>
          <a:lstStyle>
            <a:lvl1pPr marL="0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 baseline="0">
                <a:solidFill>
                  <a:schemeClr val="accent6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654024" indent="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  <a:ea typeface="+mn-ea"/>
                <a:cs typeface="+mn-cs"/>
              </a:defRPr>
            </a:lvl2pPr>
            <a:lvl3pPr marL="1022300" indent="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  <a:ea typeface="+mn-ea"/>
                <a:cs typeface="+mn-cs"/>
              </a:defRPr>
            </a:lvl3pPr>
            <a:lvl4pPr marL="1390574" indent="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  <a:ea typeface="+mn-ea"/>
                <a:cs typeface="+mn-cs"/>
              </a:defRPr>
            </a:lvl4pPr>
            <a:lvl5pPr marL="1758849" indent="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  <a:ea typeface="+mn-ea"/>
                <a:cs typeface="+mn-cs"/>
              </a:defRPr>
            </a:lvl5pPr>
            <a:lvl6pPr marL="2025510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3785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62060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30334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ZA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906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SP Colours">
      <a:dk1>
        <a:sysClr val="windowText" lastClr="000000"/>
      </a:dk1>
      <a:lt1>
        <a:sysClr val="window" lastClr="FFFFFF"/>
      </a:lt1>
      <a:dk2>
        <a:srgbClr val="8ECCD2"/>
      </a:dk2>
      <a:lt2>
        <a:srgbClr val="B65C8C"/>
      </a:lt2>
      <a:accent1>
        <a:srgbClr val="D18129"/>
      </a:accent1>
      <a:accent2>
        <a:srgbClr val="D89F2D"/>
      </a:accent2>
      <a:accent3>
        <a:srgbClr val="ADA634"/>
      </a:accent3>
      <a:accent4>
        <a:srgbClr val="808438"/>
      </a:accent4>
      <a:accent5>
        <a:srgbClr val="358888"/>
      </a:accent5>
      <a:accent6>
        <a:srgbClr val="2E73A4"/>
      </a:accent6>
      <a:hlink>
        <a:srgbClr val="12679B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ASP Colours">
      <a:dk1>
        <a:sysClr val="windowText" lastClr="000000"/>
      </a:dk1>
      <a:lt1>
        <a:sysClr val="window" lastClr="FFFFFF"/>
      </a:lt1>
      <a:dk2>
        <a:srgbClr val="8ECCD2"/>
      </a:dk2>
      <a:lt2>
        <a:srgbClr val="B65C8C"/>
      </a:lt2>
      <a:accent1>
        <a:srgbClr val="D18129"/>
      </a:accent1>
      <a:accent2>
        <a:srgbClr val="D89F2D"/>
      </a:accent2>
      <a:accent3>
        <a:srgbClr val="ADA634"/>
      </a:accent3>
      <a:accent4>
        <a:srgbClr val="808438"/>
      </a:accent4>
      <a:accent5>
        <a:srgbClr val="358888"/>
      </a:accent5>
      <a:accent6>
        <a:srgbClr val="2E73A4"/>
      </a:accent6>
      <a:hlink>
        <a:srgbClr val="12679B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92ED1A76A930F4F829A863EC4A2EB06" ma:contentTypeVersion="0" ma:contentTypeDescription="Create a new document." ma:contentTypeScope="" ma:versionID="71bc256c68b347255def54578a5a02e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7AB210E-1B18-4E1D-BA6A-63FF661BE515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150DC60-5DA1-4FCD-9433-00D40525543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7A52E21-B4D3-45E2-A331-76A9D4123F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771</TotalTime>
  <Words>202</Words>
  <Application>Microsoft Office PowerPoint</Application>
  <PresentationFormat>Custom</PresentationFormat>
  <Paragraphs>51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Office Theme</vt:lpstr>
      <vt:lpstr>1_Office Theme</vt:lpstr>
      <vt:lpstr>Abafana ababili abalambile Two hungry boys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Abafana ababili abalambile Two hungry boys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</dc:creator>
  <cp:lastModifiedBy>Juliet</cp:lastModifiedBy>
  <cp:revision>93</cp:revision>
  <dcterms:created xsi:type="dcterms:W3CDTF">2013-05-14T11:31:04Z</dcterms:created>
  <dcterms:modified xsi:type="dcterms:W3CDTF">2013-07-25T14:31:33Z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0x010100392ED1A76A930F4F829A863EC4A2EB06</vt:lpwstr>
  </property>
</Properties>
</file>