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0"/>
  </p:notesMasterIdLst>
  <p:sldIdLst>
    <p:sldId id="256" r:id="rId6"/>
    <p:sldId id="288" r:id="rId7"/>
    <p:sldId id="286" r:id="rId8"/>
    <p:sldId id="287" r:id="rId9"/>
    <p:sldId id="281" r:id="rId10"/>
    <p:sldId id="297" r:id="rId11"/>
    <p:sldId id="285" r:id="rId12"/>
    <p:sldId id="284" r:id="rId13"/>
    <p:sldId id="289" r:id="rId14"/>
    <p:sldId id="290" r:id="rId15"/>
    <p:sldId id="291" r:id="rId16"/>
    <p:sldId id="292" r:id="rId17"/>
    <p:sldId id="293" r:id="rId18"/>
    <p:sldId id="299" r:id="rId19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 snapToGrid="0">
      <p:cViewPr varScale="1">
        <p:scale>
          <a:sx n="66" d="100"/>
          <a:sy n="66" d="100"/>
        </p:scale>
        <p:origin x="1138" y="43"/>
      </p:cViewPr>
      <p:guideLst>
        <p:guide orient="horz" pos="1679"/>
        <p:guide pos="2382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2013-07-28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1" y="75775"/>
            <a:ext cx="3245847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4" y="1892423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4130059"/>
            <a:ext cx="2200021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1"/>
            <a:ext cx="4301395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20" y="368578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2" y="312279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9" y="100800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9" y="3122791"/>
            <a:ext cx="2330348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7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1" y="75776"/>
            <a:ext cx="3245847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5" y="4073098"/>
            <a:ext cx="3462934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8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5" y="3657604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9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2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8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6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5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4" y="3986213"/>
            <a:ext cx="832205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867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828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98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1"/>
            <a:ext cx="4301395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6" y="75775"/>
            <a:ext cx="3245847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3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354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03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868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14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9856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9145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67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1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3"/>
            <a:ext cx="4596003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9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7" y="1770017"/>
            <a:ext cx="4167052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1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4130059"/>
            <a:ext cx="2200021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8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2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6"/>
            <a:ext cx="3428729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10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6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8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6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0" y="368578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4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6" y="4922970"/>
            <a:ext cx="621794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2" y="1008001"/>
            <a:ext cx="2330348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6" y="4939414"/>
            <a:ext cx="621794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8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4" y="213417"/>
            <a:ext cx="6805136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1243490"/>
            <a:ext cx="6805136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24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538" y="703386"/>
            <a:ext cx="2463488" cy="147039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err="1" smtClean="0"/>
              <a:t>Bana</a:t>
            </a:r>
            <a:r>
              <a:rPr lang="en-ZA" dirty="0" smtClean="0"/>
              <a:t> </a:t>
            </a:r>
            <a:r>
              <a:rPr lang="en-ZA" dirty="0" err="1" smtClean="0"/>
              <a:t>ba</a:t>
            </a:r>
            <a:r>
              <a:rPr lang="en-ZA" dirty="0" smtClean="0"/>
              <a:t> </a:t>
            </a:r>
            <a:r>
              <a:rPr lang="en-ZA" dirty="0" err="1" smtClean="0"/>
              <a:t>kerese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>Children of </a:t>
            </a:r>
            <a:r>
              <a:rPr lang="en-ZA" dirty="0" smtClean="0"/>
              <a:t>wax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210" y="1892423"/>
            <a:ext cx="2582145" cy="2000309"/>
          </a:xfrm>
        </p:spPr>
        <p:txBody>
          <a:bodyPr/>
          <a:lstStyle/>
          <a:p>
            <a:pPr algn="ctr"/>
            <a:r>
              <a:rPr lang="en-ZA" dirty="0" smtClean="0">
                <a:latin typeface="+mj-lt"/>
              </a:rPr>
              <a:t>Adapted from a Zimbabwean folktale by Tessa Welch and Lorato Trok</a:t>
            </a:r>
          </a:p>
          <a:p>
            <a:pPr algn="ctr"/>
            <a:r>
              <a:rPr lang="en-ZA" dirty="0" smtClean="0">
                <a:latin typeface="+mj-lt"/>
              </a:rPr>
              <a:t>Illustrated by </a:t>
            </a:r>
            <a:r>
              <a:rPr lang="en-ZA" dirty="0" err="1" smtClean="0">
                <a:latin typeface="+mj-lt"/>
              </a:rPr>
              <a:t>Wiehan</a:t>
            </a:r>
            <a:r>
              <a:rPr lang="en-ZA" dirty="0" smtClean="0">
                <a:latin typeface="+mj-lt"/>
              </a:rPr>
              <a:t> de </a:t>
            </a:r>
            <a:r>
              <a:rPr lang="en-ZA" dirty="0" err="1" smtClean="0">
                <a:latin typeface="+mj-lt"/>
              </a:rPr>
              <a:t>Jager</a:t>
            </a:r>
            <a:r>
              <a:rPr lang="en-ZA" dirty="0" smtClean="0">
                <a:latin typeface="+mj-lt"/>
              </a:rPr>
              <a:t> 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401444"/>
            <a:ext cx="2330348" cy="4370248"/>
          </a:xfrm>
        </p:spPr>
        <p:txBody>
          <a:bodyPr>
            <a:normAutofit lnSpcReduction="10000"/>
          </a:bodyPr>
          <a:lstStyle/>
          <a:p>
            <a:r>
              <a:rPr lang="en-ZA" sz="2400" dirty="0" err="1">
                <a:latin typeface="+mj-lt"/>
              </a:rPr>
              <a:t>Bana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ba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kerese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ba</a:t>
            </a:r>
            <a:r>
              <a:rPr lang="en-ZA" sz="2400" dirty="0">
                <a:latin typeface="+mj-lt"/>
              </a:rPr>
              <a:t> ne </a:t>
            </a:r>
            <a:r>
              <a:rPr lang="en-ZA" sz="2400" dirty="0" err="1">
                <a:latin typeface="+mj-lt"/>
              </a:rPr>
              <a:t>ba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utlwa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botlhoko</a:t>
            </a:r>
            <a:r>
              <a:rPr lang="en-ZA" sz="2400" dirty="0">
                <a:latin typeface="+mj-lt"/>
              </a:rPr>
              <a:t> go bona o </a:t>
            </a:r>
            <a:r>
              <a:rPr lang="en-ZA" sz="2400" dirty="0" err="1">
                <a:latin typeface="+mj-lt"/>
              </a:rPr>
              <a:t>mongwe</a:t>
            </a:r>
            <a:r>
              <a:rPr lang="en-ZA" sz="2400" dirty="0">
                <a:latin typeface="+mj-lt"/>
              </a:rPr>
              <a:t> a </a:t>
            </a:r>
            <a:r>
              <a:rPr lang="en-ZA" sz="2400" dirty="0" err="1">
                <a:latin typeface="+mj-lt"/>
              </a:rPr>
              <a:t>tlhapologa</a:t>
            </a:r>
            <a:r>
              <a:rPr lang="en-ZA" sz="2400" dirty="0">
                <a:latin typeface="+mj-lt"/>
              </a:rPr>
              <a:t>. 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200" dirty="0" smtClean="0">
                <a:latin typeface="+mj-lt"/>
              </a:rPr>
              <a:t>The </a:t>
            </a:r>
            <a:r>
              <a:rPr lang="en-ZA" sz="2200" dirty="0" smtClean="0">
                <a:latin typeface="+mj-lt"/>
              </a:rPr>
              <a:t>wax children were so sad to see their brother melting away.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88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379141"/>
            <a:ext cx="2330348" cy="4381400"/>
          </a:xfrm>
        </p:spPr>
        <p:txBody>
          <a:bodyPr>
            <a:normAutofit lnSpcReduction="10000"/>
          </a:bodyPr>
          <a:lstStyle/>
          <a:p>
            <a:r>
              <a:rPr lang="it-IT" sz="2400" dirty="0">
                <a:latin typeface="+mj-lt"/>
              </a:rPr>
              <a:t>Mme ba ne ba dira leano. Ba ne ba tsaya  kerese eo ba e aga go nna nonyane.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But </a:t>
            </a:r>
            <a:r>
              <a:rPr lang="en-ZA" sz="2000" dirty="0" smtClean="0">
                <a:latin typeface="+mj-lt"/>
              </a:rPr>
              <a:t>they made a plan. They shaped the lump of melted wax into a bird.  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0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379141"/>
            <a:ext cx="2330348" cy="4381400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+mj-lt"/>
              </a:rPr>
              <a:t>Ba </a:t>
            </a:r>
            <a:r>
              <a:rPr lang="en-ZA" sz="2400" dirty="0" err="1">
                <a:latin typeface="+mj-lt"/>
              </a:rPr>
              <a:t>ile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ba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tsaya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nonyane</a:t>
            </a:r>
            <a:r>
              <a:rPr lang="en-ZA" sz="2400" dirty="0">
                <a:latin typeface="+mj-lt"/>
              </a:rPr>
              <a:t> e </a:t>
            </a:r>
            <a:r>
              <a:rPr lang="en-ZA" sz="2400" dirty="0" err="1">
                <a:latin typeface="+mj-lt"/>
              </a:rPr>
              <a:t>ba</a:t>
            </a:r>
            <a:r>
              <a:rPr lang="en-ZA" sz="2400" dirty="0">
                <a:latin typeface="+mj-lt"/>
              </a:rPr>
              <a:t> e </a:t>
            </a:r>
            <a:r>
              <a:rPr lang="en-ZA" sz="2400" dirty="0" err="1">
                <a:latin typeface="+mj-lt"/>
              </a:rPr>
              <a:t>isa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kwa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godimo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ga</a:t>
            </a:r>
            <a:r>
              <a:rPr lang="en-ZA" sz="2400" dirty="0">
                <a:latin typeface="+mj-lt"/>
              </a:rPr>
              <a:t> </a:t>
            </a:r>
            <a:r>
              <a:rPr lang="en-ZA" sz="2400" dirty="0" err="1">
                <a:latin typeface="+mj-lt"/>
              </a:rPr>
              <a:t>thaba</a:t>
            </a:r>
            <a:r>
              <a:rPr lang="en-ZA" sz="2400" dirty="0" smtClean="0">
                <a:latin typeface="+mj-lt"/>
              </a:rPr>
              <a:t>.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They took their bird brother up to a high mountain.</a:t>
            </a:r>
            <a:endParaRPr lang="en-ZA" sz="2000" dirty="0" smtClean="0"/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2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412595"/>
            <a:ext cx="2330348" cy="4347946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Fa letsatsi le tlhaba, o ile a fofela godima a opela a itumetse.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And </a:t>
            </a:r>
            <a:r>
              <a:rPr lang="en-ZA" sz="2000" dirty="0" smtClean="0">
                <a:latin typeface="+mj-lt"/>
              </a:rPr>
              <a:t>as the sun rose, he flew away singing into the morning light.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6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46" y="724830"/>
            <a:ext cx="3418868" cy="1349297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err="1" smtClean="0"/>
              <a:t>Bana</a:t>
            </a:r>
            <a:r>
              <a:rPr lang="en-ZA" dirty="0" smtClean="0"/>
              <a:t> </a:t>
            </a:r>
            <a:r>
              <a:rPr lang="en-ZA" dirty="0" err="1" smtClean="0"/>
              <a:t>ba</a:t>
            </a:r>
            <a:r>
              <a:rPr lang="en-ZA" dirty="0" smtClean="0"/>
              <a:t> </a:t>
            </a:r>
            <a:r>
              <a:rPr lang="en-ZA" dirty="0" err="1" smtClean="0"/>
              <a:t>kerese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Children of </a:t>
            </a:r>
            <a:r>
              <a:rPr lang="en-ZA" dirty="0" smtClean="0"/>
              <a:t>wax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628079"/>
            <a:ext cx="3428728" cy="642794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endParaRPr lang="en-ZA" dirty="0" smtClean="0"/>
          </a:p>
          <a:p>
            <a:r>
              <a:rPr lang="en-ZA" dirty="0" smtClean="0"/>
              <a:t> A Setswana/English version of a Zimbabwean tale for young readers by Tessa Welch and Lorato Trok  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2822" y="2352907"/>
            <a:ext cx="3416300" cy="53526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sz="1100" dirty="0" smtClean="0"/>
              <a:t>Illustrated by </a:t>
            </a:r>
            <a:r>
              <a:rPr lang="en-ZA" sz="1100" dirty="0" err="1" smtClean="0"/>
              <a:t>Wiehan</a:t>
            </a:r>
            <a:r>
              <a:rPr lang="en-ZA" sz="1100" dirty="0" smtClean="0"/>
              <a:t> de </a:t>
            </a:r>
            <a:r>
              <a:rPr lang="en-ZA" sz="1100" dirty="0" err="1" smtClean="0"/>
              <a:t>Jager</a:t>
            </a:r>
            <a:r>
              <a:rPr lang="en-ZA" sz="1100" dirty="0" smtClean="0"/>
              <a:t> </a:t>
            </a:r>
            <a:endParaRPr lang="en-ZA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63725" y="3022906"/>
            <a:ext cx="1570851" cy="182519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dirty="0" smtClean="0"/>
              <a:t> </a:t>
            </a:r>
            <a:r>
              <a:rPr lang="en-ZA" sz="1100" dirty="0" smtClean="0"/>
              <a:t>An excellent version to read aloud to children is the story Children of Wax in  Alexander McCall Smith’s book of folktales: </a:t>
            </a:r>
            <a:r>
              <a:rPr lang="en-ZA" sz="1100" i="1" smtClean="0"/>
              <a:t>The Baboons </a:t>
            </a:r>
            <a:r>
              <a:rPr lang="en-ZA" sz="1100" i="1" dirty="0" smtClean="0"/>
              <a:t>Who Went This Way and That</a:t>
            </a:r>
            <a:endParaRPr lang="en-ZA" i="1" dirty="0" smtClean="0"/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99275" y="3389971"/>
            <a:ext cx="3416300" cy="211873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en-ZA" sz="1000" dirty="0" smtClean="0"/>
              <a:t>© African Storybook Initiative, 2013</a:t>
            </a:r>
            <a:endParaRPr lang="en-ZA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5" y="3022906"/>
            <a:ext cx="1183230" cy="182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34" y="3692323"/>
            <a:ext cx="903831" cy="3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379141"/>
            <a:ext cx="2330348" cy="4381400"/>
          </a:xfrm>
        </p:spPr>
        <p:txBody>
          <a:bodyPr>
            <a:normAutofit/>
          </a:bodyPr>
          <a:lstStyle/>
          <a:p>
            <a:r>
              <a:rPr lang="en-ZA" sz="2400" dirty="0" err="1" smtClean="0">
                <a:latin typeface="+mj-lt"/>
              </a:rPr>
              <a:t>Bogologolo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tala</a:t>
            </a:r>
            <a:r>
              <a:rPr lang="en-ZA" sz="2400" dirty="0" smtClean="0">
                <a:latin typeface="+mj-lt"/>
              </a:rPr>
              <a:t> go </a:t>
            </a:r>
            <a:r>
              <a:rPr lang="en-ZA" sz="2400" dirty="0" err="1" smtClean="0">
                <a:latin typeface="+mj-lt"/>
              </a:rPr>
              <a:t>kile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ga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nna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lelapa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lengwe</a:t>
            </a:r>
            <a:r>
              <a:rPr lang="en-ZA" sz="2400" dirty="0" smtClean="0">
                <a:latin typeface="+mj-lt"/>
              </a:rPr>
              <a:t> le </a:t>
            </a:r>
            <a:r>
              <a:rPr lang="en-ZA" sz="2400" dirty="0" err="1" smtClean="0">
                <a:latin typeface="+mj-lt"/>
              </a:rPr>
              <a:t>le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itumetseng</a:t>
            </a:r>
            <a:r>
              <a:rPr lang="en-ZA" sz="2400" dirty="0" smtClean="0">
                <a:latin typeface="+mj-lt"/>
              </a:rPr>
              <a:t>.</a:t>
            </a:r>
          </a:p>
          <a:p>
            <a:endParaRPr lang="en-ZA" sz="2400" dirty="0" smtClean="0">
              <a:latin typeface="+mj-lt"/>
            </a:endParaRPr>
          </a:p>
          <a:p>
            <a:endParaRPr lang="en-ZA" sz="2400" dirty="0" smtClean="0">
              <a:latin typeface="+mj-lt"/>
            </a:endParaRPr>
          </a:p>
          <a:p>
            <a:r>
              <a:rPr lang="en-ZA" sz="2000" dirty="0">
                <a:latin typeface="+mj-lt"/>
              </a:rPr>
              <a:t>Once upon a time, there lived a happy family. 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04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356838"/>
            <a:ext cx="2330348" cy="4560849"/>
          </a:xfrm>
        </p:spPr>
        <p:txBody>
          <a:bodyPr>
            <a:normAutofit fontScale="77500" lnSpcReduction="20000"/>
          </a:bodyPr>
          <a:lstStyle/>
          <a:p>
            <a:r>
              <a:rPr lang="en-ZA" sz="3100" dirty="0">
                <a:latin typeface="Century Gothic" pitchFamily="34" charset="0"/>
              </a:rPr>
              <a:t>Ba ne </a:t>
            </a:r>
            <a:r>
              <a:rPr lang="en-ZA" sz="3100" dirty="0" err="1">
                <a:latin typeface="Century Gothic" pitchFamily="34" charset="0"/>
              </a:rPr>
              <a:t>ba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sa</a:t>
            </a:r>
            <a:r>
              <a:rPr lang="en-ZA" sz="3100" dirty="0">
                <a:latin typeface="Century Gothic" pitchFamily="34" charset="0"/>
              </a:rPr>
              <a:t> rate </a:t>
            </a:r>
            <a:r>
              <a:rPr lang="en-ZA" sz="3100" dirty="0" err="1">
                <a:latin typeface="Century Gothic" pitchFamily="34" charset="0"/>
              </a:rPr>
              <a:t>ntwa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mme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ba</a:t>
            </a:r>
            <a:r>
              <a:rPr lang="en-ZA" sz="3100" dirty="0">
                <a:latin typeface="Century Gothic" pitchFamily="34" charset="0"/>
              </a:rPr>
              <a:t> ne </a:t>
            </a:r>
            <a:r>
              <a:rPr lang="en-ZA" sz="3100" dirty="0" err="1">
                <a:latin typeface="Century Gothic" pitchFamily="34" charset="0"/>
              </a:rPr>
              <a:t>ba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thusa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batsadi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ba</a:t>
            </a:r>
            <a:r>
              <a:rPr lang="en-ZA" sz="3100" dirty="0">
                <a:latin typeface="Century Gothic" pitchFamily="34" charset="0"/>
              </a:rPr>
              <a:t> bona </a:t>
            </a:r>
            <a:r>
              <a:rPr lang="en-ZA" sz="3100" dirty="0" err="1">
                <a:latin typeface="Century Gothic" pitchFamily="34" charset="0"/>
              </a:rPr>
              <a:t>kwa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gae</a:t>
            </a:r>
            <a:r>
              <a:rPr lang="en-ZA" sz="3100" dirty="0">
                <a:latin typeface="Century Gothic" pitchFamily="34" charset="0"/>
              </a:rPr>
              <a:t> le </a:t>
            </a:r>
            <a:r>
              <a:rPr lang="en-ZA" sz="3100" dirty="0" err="1">
                <a:latin typeface="Century Gothic" pitchFamily="34" charset="0"/>
              </a:rPr>
              <a:t>kwa</a:t>
            </a:r>
            <a:r>
              <a:rPr lang="en-ZA" sz="3100" dirty="0">
                <a:latin typeface="Century Gothic" pitchFamily="34" charset="0"/>
              </a:rPr>
              <a:t> </a:t>
            </a:r>
            <a:r>
              <a:rPr lang="en-ZA" sz="3100" dirty="0" err="1">
                <a:latin typeface="Century Gothic" pitchFamily="34" charset="0"/>
              </a:rPr>
              <a:t>masimong</a:t>
            </a:r>
            <a:r>
              <a:rPr lang="en-ZA" sz="3100" dirty="0">
                <a:latin typeface="Century Gothic" pitchFamily="34" charset="0"/>
              </a:rPr>
              <a:t>.</a:t>
            </a:r>
            <a:r>
              <a:rPr lang="en-ZA" sz="3100" dirty="0"/>
              <a:t> </a:t>
            </a:r>
          </a:p>
          <a:p>
            <a:endParaRPr lang="en-ZA" sz="2600" dirty="0" smtClean="0">
              <a:latin typeface="Century Gothic" pitchFamily="34" charset="0"/>
            </a:endParaRPr>
          </a:p>
          <a:p>
            <a:r>
              <a:rPr lang="en-ZA" sz="2600" dirty="0" smtClean="0">
                <a:latin typeface="Century Gothic" pitchFamily="34" charset="0"/>
              </a:rPr>
              <a:t>They </a:t>
            </a:r>
            <a:r>
              <a:rPr lang="en-ZA" sz="2600" dirty="0" smtClean="0">
                <a:latin typeface="Century Gothic" pitchFamily="34" charset="0"/>
              </a:rPr>
              <a:t>never fought with each other. They helped their parents at home and in the fields</a:t>
            </a:r>
            <a:r>
              <a:rPr lang="en-ZA" sz="2600" dirty="0" smtClean="0"/>
              <a:t>.</a:t>
            </a:r>
          </a:p>
          <a:p>
            <a:endParaRPr lang="en-ZA" sz="2400" dirty="0"/>
          </a:p>
          <a:p>
            <a:endParaRPr lang="en-ZA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2791920" y="368578"/>
            <a:ext cx="4418960" cy="4386302"/>
          </a:xfrm>
        </p:spPr>
      </p:pic>
    </p:spTree>
    <p:extLst>
      <p:ext uri="{BB962C8B-B14F-4D97-AF65-F5344CB8AC3E}">
        <p14:creationId xmlns:p14="http://schemas.microsoft.com/office/powerpoint/2010/main" val="21195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379141"/>
            <a:ext cx="2330348" cy="43814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Mme ba ne ba sa letlelelwa go atamela fa thoko ga molelo. 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But </a:t>
            </a:r>
            <a:r>
              <a:rPr lang="en-ZA" sz="2000" dirty="0" smtClean="0">
                <a:latin typeface="+mj-lt"/>
              </a:rPr>
              <a:t>they were not allowed to  go near a fire. 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7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401444"/>
            <a:ext cx="2330348" cy="4359097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+mj-lt"/>
              </a:rPr>
              <a:t>Ba </a:t>
            </a:r>
            <a:r>
              <a:rPr lang="en-ZA" sz="2400" dirty="0" smtClean="0">
                <a:latin typeface="+mj-lt"/>
              </a:rPr>
              <a:t>ne </a:t>
            </a:r>
            <a:r>
              <a:rPr lang="en-ZA" sz="2400" dirty="0" err="1" smtClean="0">
                <a:latin typeface="+mj-lt"/>
              </a:rPr>
              <a:t>ba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letlelelwa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fela</a:t>
            </a:r>
            <a:r>
              <a:rPr lang="en-ZA" sz="2400" dirty="0" smtClean="0">
                <a:latin typeface="+mj-lt"/>
              </a:rPr>
              <a:t> go </a:t>
            </a:r>
            <a:r>
              <a:rPr lang="en-ZA" sz="2400" dirty="0" err="1" smtClean="0">
                <a:latin typeface="+mj-lt"/>
              </a:rPr>
              <a:t>dira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ditiro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tsa</a:t>
            </a:r>
            <a:r>
              <a:rPr lang="en-ZA" sz="2400" dirty="0" smtClean="0">
                <a:latin typeface="+mj-lt"/>
              </a:rPr>
              <a:t> bona </a:t>
            </a:r>
            <a:r>
              <a:rPr lang="en-ZA" sz="2400" dirty="0" err="1" smtClean="0">
                <a:latin typeface="+mj-lt"/>
              </a:rPr>
              <a:t>bosigo</a:t>
            </a:r>
            <a:r>
              <a:rPr lang="en-ZA" sz="2400" dirty="0" smtClean="0">
                <a:latin typeface="+mj-lt"/>
              </a:rPr>
              <a:t>. </a:t>
            </a:r>
            <a:endParaRPr lang="en-ZA" sz="2400" dirty="0" smtClean="0">
              <a:latin typeface="+mj-lt"/>
            </a:endParaRPr>
          </a:p>
          <a:p>
            <a:endParaRPr lang="en-ZA" sz="2400" dirty="0">
              <a:latin typeface="+mj-lt"/>
            </a:endParaRPr>
          </a:p>
          <a:p>
            <a:r>
              <a:rPr lang="en-ZA" sz="2000" dirty="0">
                <a:latin typeface="+mj-lt"/>
              </a:rPr>
              <a:t>They had to do all their work during the night.</a:t>
            </a:r>
          </a:p>
          <a:p>
            <a:endParaRPr lang="en-ZA" sz="2400" dirty="0" smtClean="0">
              <a:latin typeface="+mj-lt"/>
            </a:endParaRPr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008001"/>
            <a:ext cx="6680280" cy="3752540"/>
          </a:xfrm>
        </p:spPr>
        <p:txBody>
          <a:bodyPr>
            <a:normAutofit/>
          </a:bodyPr>
          <a:lstStyle/>
          <a:p>
            <a:pPr algn="ctr"/>
            <a:endParaRPr lang="en-ZA" sz="2400" dirty="0">
              <a:latin typeface="+mj-lt"/>
            </a:endParaRPr>
          </a:p>
          <a:p>
            <a:pPr algn="ctr"/>
            <a:r>
              <a:rPr lang="en-ZA" sz="2400" dirty="0" err="1" smtClean="0">
                <a:latin typeface="+mj-lt"/>
              </a:rPr>
              <a:t>Ka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gonne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ba</a:t>
            </a:r>
            <a:r>
              <a:rPr lang="en-ZA" sz="2400" dirty="0" smtClean="0">
                <a:latin typeface="+mj-lt"/>
              </a:rPr>
              <a:t> ne </a:t>
            </a:r>
            <a:r>
              <a:rPr lang="en-ZA" sz="2400" dirty="0" err="1" smtClean="0">
                <a:latin typeface="+mj-lt"/>
              </a:rPr>
              <a:t>ba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bopilwe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ka</a:t>
            </a:r>
            <a:r>
              <a:rPr lang="en-ZA" sz="2400" dirty="0" smtClean="0">
                <a:latin typeface="+mj-lt"/>
              </a:rPr>
              <a:t> </a:t>
            </a:r>
            <a:r>
              <a:rPr lang="en-ZA" sz="2400" dirty="0" err="1" smtClean="0">
                <a:latin typeface="+mj-lt"/>
              </a:rPr>
              <a:t>kerese</a:t>
            </a:r>
            <a:r>
              <a:rPr lang="en-ZA" sz="2400" dirty="0">
                <a:latin typeface="+mj-lt"/>
              </a:rPr>
              <a:t>!</a:t>
            </a:r>
            <a:r>
              <a:rPr lang="en-ZA" sz="2400" dirty="0" smtClean="0">
                <a:latin typeface="+mj-lt"/>
              </a:rPr>
              <a:t> </a:t>
            </a:r>
            <a:endParaRPr lang="en-ZA" sz="2400" dirty="0" smtClean="0">
              <a:latin typeface="+mj-lt"/>
            </a:endParaRPr>
          </a:p>
          <a:p>
            <a:pPr algn="ctr"/>
            <a:endParaRPr lang="en-ZA" sz="2400" dirty="0" smtClean="0">
              <a:latin typeface="+mj-lt"/>
            </a:endParaRPr>
          </a:p>
          <a:p>
            <a:pPr algn="ctr"/>
            <a:r>
              <a:rPr lang="en-ZA" sz="2000" dirty="0">
                <a:latin typeface="+mj-lt"/>
              </a:rPr>
              <a:t>Because they were made of wax!</a:t>
            </a:r>
          </a:p>
          <a:p>
            <a:pPr algn="ctr"/>
            <a:endParaRPr lang="en-ZA" sz="2000" dirty="0" smtClean="0">
              <a:latin typeface="+mj-lt"/>
            </a:endParaRPr>
          </a:p>
          <a:p>
            <a:pPr algn="ctr"/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69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4" y="356839"/>
            <a:ext cx="2330348" cy="4403702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Mme mongwe wa basimane o ne a eletsa go bona letsatsi.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But </a:t>
            </a:r>
            <a:r>
              <a:rPr lang="en-ZA" sz="2000" dirty="0" smtClean="0">
                <a:latin typeface="+mj-lt"/>
              </a:rPr>
              <a:t>one of the boys longed to go out in the sunlight. </a:t>
            </a:r>
          </a:p>
          <a:p>
            <a:endParaRPr lang="en-ZA" sz="2400" dirty="0">
              <a:latin typeface="+mj-lt"/>
            </a:endParaRPr>
          </a:p>
          <a:p>
            <a:endParaRPr lang="en-Z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47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2" y="390293"/>
            <a:ext cx="2462348" cy="4370248"/>
          </a:xfrm>
        </p:spPr>
        <p:txBody>
          <a:bodyPr>
            <a:normAutofit fontScale="92500" lnSpcReduction="10000"/>
          </a:bodyPr>
          <a:lstStyle/>
          <a:p>
            <a:r>
              <a:rPr lang="it-IT" sz="2600" dirty="0">
                <a:latin typeface="+mj-lt"/>
              </a:rPr>
              <a:t>Ka letsatsi lengwe keletso ya gagwe e ne ya oketsega. </a:t>
            </a:r>
          </a:p>
          <a:p>
            <a:r>
              <a:rPr lang="it-IT" sz="2600" dirty="0">
                <a:latin typeface="+mj-lt"/>
              </a:rPr>
              <a:t>Basimane ba bangwe ba ne ba mo kgalema …</a:t>
            </a:r>
          </a:p>
          <a:p>
            <a:endParaRPr lang="en-ZA" sz="2400" dirty="0" smtClean="0">
              <a:latin typeface="+mj-lt"/>
            </a:endParaRPr>
          </a:p>
          <a:p>
            <a:r>
              <a:rPr lang="en-ZA" sz="2200" dirty="0" smtClean="0">
                <a:latin typeface="+mj-lt"/>
              </a:rPr>
              <a:t>One </a:t>
            </a:r>
            <a:r>
              <a:rPr lang="en-ZA" sz="2200" dirty="0" smtClean="0">
                <a:latin typeface="+mj-lt"/>
              </a:rPr>
              <a:t>day the longing was too strong. His brothers warned him </a:t>
            </a:r>
            <a:r>
              <a:rPr lang="en-ZA" sz="2200" dirty="0" smtClean="0">
                <a:latin typeface="+mj-lt"/>
              </a:rPr>
              <a:t>…</a:t>
            </a:r>
            <a:endParaRPr lang="en-ZA" sz="2200" dirty="0">
              <a:latin typeface="+mj-lt"/>
            </a:endParaRP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73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461" y="345688"/>
            <a:ext cx="2330348" cy="4370248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j-lt"/>
              </a:rPr>
              <a:t>Mme go ne so setse go le thari! </a:t>
            </a:r>
          </a:p>
          <a:p>
            <a:r>
              <a:rPr lang="it-IT" sz="2400" dirty="0">
                <a:latin typeface="+mj-lt"/>
              </a:rPr>
              <a:t>O ne a tlhapologa mo letsatsing.</a:t>
            </a:r>
          </a:p>
          <a:p>
            <a:endParaRPr lang="en-ZA" sz="2400" dirty="0">
              <a:latin typeface="+mj-lt"/>
            </a:endParaRPr>
          </a:p>
          <a:p>
            <a:r>
              <a:rPr lang="en-ZA" sz="2000" dirty="0" smtClean="0">
                <a:latin typeface="+mj-lt"/>
              </a:rPr>
              <a:t>But </a:t>
            </a:r>
            <a:r>
              <a:rPr lang="en-ZA" sz="2000" dirty="0" smtClean="0">
                <a:latin typeface="+mj-lt"/>
              </a:rPr>
              <a:t>it was too late!</a:t>
            </a:r>
          </a:p>
          <a:p>
            <a:r>
              <a:rPr lang="en-ZA" sz="2000" dirty="0" smtClean="0">
                <a:latin typeface="+mj-lt"/>
              </a:rPr>
              <a:t>He melted in the hot sun. </a:t>
            </a:r>
          </a:p>
          <a:p>
            <a:endParaRPr lang="en-ZA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5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B210E-1B18-4E1D-BA6A-63FF661BE5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421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Office Theme</vt:lpstr>
      <vt:lpstr>1_Office Theme</vt:lpstr>
      <vt:lpstr>Bana ba kerese Children of wax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Bana ba kerese Children of wax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Juliet</cp:lastModifiedBy>
  <cp:revision>63</cp:revision>
  <dcterms:created xsi:type="dcterms:W3CDTF">2013-05-14T11:31:04Z</dcterms:created>
  <dcterms:modified xsi:type="dcterms:W3CDTF">2013-07-28T14:16:01Z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