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18"/>
  </p:notesMasterIdLst>
  <p:sldIdLst>
    <p:sldId id="256" r:id="rId6"/>
    <p:sldId id="257" r:id="rId7"/>
    <p:sldId id="258" r:id="rId8"/>
    <p:sldId id="260" r:id="rId9"/>
    <p:sldId id="259" r:id="rId10"/>
    <p:sldId id="261" r:id="rId11"/>
    <p:sldId id="263" r:id="rId12"/>
    <p:sldId id="262" r:id="rId13"/>
    <p:sldId id="264" r:id="rId14"/>
    <p:sldId id="265" r:id="rId15"/>
    <p:sldId id="266" r:id="rId16"/>
    <p:sldId id="268" r:id="rId17"/>
  </p:sldIdLst>
  <p:sldSz cx="7561263" cy="5329238"/>
  <p:notesSz cx="9144000" cy="6858000"/>
  <p:defaultTextStyle>
    <a:defPPr>
      <a:defRPr lang="en-US"/>
    </a:defPPr>
    <a:lvl1pPr marL="0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9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338" y="-96"/>
      </p:cViewPr>
      <p:guideLst>
        <p:guide orient="horz" pos="167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7890B-D44C-4540-957B-B4C9F45062C7}" type="datetimeFigureOut">
              <a:rPr lang="en-ZA" smtClean="0"/>
              <a:t>2013/07/12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7963" y="514350"/>
            <a:ext cx="36480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EEE3E-DF14-4B9E-B3EA-B4FE4A7022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503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EEE3E-DF14-4B9E-B3EA-B4FE4A70224C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47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EEE3E-DF14-4B9E-B3EA-B4FE4A70224C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523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>
            <a:off x="1" y="75775"/>
            <a:ext cx="3245847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43" y="690048"/>
            <a:ext cx="2463488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574" y="1892423"/>
            <a:ext cx="2392781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9" y="4130059"/>
            <a:ext cx="2200021" cy="98086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44171" y="427361"/>
            <a:ext cx="4301395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229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6" y="4922970"/>
            <a:ext cx="621794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4" y="1008001"/>
            <a:ext cx="2330348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6" y="4939414"/>
            <a:ext cx="621794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1920" y="368578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924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6" y="4922970"/>
            <a:ext cx="621794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2" y="1008001"/>
            <a:ext cx="2330348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6" y="4939414"/>
            <a:ext cx="621794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2852" y="3122791"/>
            <a:ext cx="2330348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8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472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6" y="4922970"/>
            <a:ext cx="621794" cy="277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6" y="4939414"/>
            <a:ext cx="621794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229" y="1008001"/>
            <a:ext cx="2330348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9229" y="3122791"/>
            <a:ext cx="2330348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85387" y="368578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241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b="80630"/>
          <a:stretch/>
        </p:blipFill>
        <p:spPr>
          <a:xfrm>
            <a:off x="1" y="75776"/>
            <a:ext cx="3245847" cy="79290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3781425" y="4073098"/>
            <a:ext cx="3462934" cy="879033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>
            <a:lvl1pPr marL="0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68275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549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4824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09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373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0964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7922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197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work is licensed under a Creative Commons </a:t>
            </a: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Attribution-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NonCommercial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3.0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Unported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License.</a:t>
            </a:r>
          </a:p>
          <a:p>
            <a:pPr>
              <a:lnSpc>
                <a:spcPts val="800"/>
              </a:lnSpc>
            </a:pP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Disclaimer: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Ullat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auditis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eatium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quatis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id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eate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eiciendel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omniscit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fugitat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Puda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sum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faccatus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et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aliquae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reperit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Nullupis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maionec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eperum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perchitint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rerut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ZA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18" y="3749037"/>
            <a:ext cx="694945" cy="237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25" y="3657604"/>
            <a:ext cx="1072898" cy="12313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778520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1833857"/>
            <a:ext cx="3428729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65761" y="1624262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Writer: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65761" y="2290588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Illustrations: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65761" y="293865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Design &amp; Layout: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6" y="25036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6" y="315468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022977" y="564763"/>
            <a:ext cx="2979825" cy="2979824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36334" y="3986213"/>
            <a:ext cx="832205" cy="411162"/>
          </a:xfrm>
        </p:spPr>
        <p:txBody>
          <a:bodyPr>
            <a:noAutofit/>
          </a:bodyPr>
          <a:lstStyle>
            <a:lvl1pPr algn="ctr">
              <a:lnSpc>
                <a:spcPts val="1200"/>
              </a:lnSpc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Reading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7946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>
            <a:off x="0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43" y="690048"/>
            <a:ext cx="2463488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573" y="1892422"/>
            <a:ext cx="2392781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4417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8091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736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 flipH="1">
            <a:off x="4315415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97775" y="690048"/>
            <a:ext cx="2119454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0106" y="1892422"/>
            <a:ext cx="2127124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57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ull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0916" y="690048"/>
            <a:ext cx="4579430" cy="1202373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2630" y="1892422"/>
            <a:ext cx="4596002" cy="2000309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7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ure with Text Bo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90261" y="1629961"/>
            <a:ext cx="4372747" cy="2083297"/>
          </a:xfrm>
          <a:solidFill>
            <a:schemeClr val="tx2"/>
          </a:solidFill>
          <a:ln w="127000">
            <a:solidFill>
              <a:schemeClr val="bg1"/>
            </a:solidFill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Colour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7106" y="1908313"/>
            <a:ext cx="4167051" cy="786295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0371" y="2694610"/>
            <a:ext cx="4160521" cy="69264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59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21815"/>
          <a:stretch/>
        </p:blipFill>
        <p:spPr>
          <a:xfrm>
            <a:off x="1619793" y="1162594"/>
            <a:ext cx="5941469" cy="41666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1296568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40" y="566641"/>
            <a:ext cx="1637181" cy="729927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2351905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1" y="214230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Writer: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761" y="2808635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Illustrations: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5761" y="345670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Translated by: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302171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67273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4456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345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7361" y="427361"/>
            <a:ext cx="4301395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 flipH="1">
            <a:off x="4315416" y="75775"/>
            <a:ext cx="3245847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97775" y="690048"/>
            <a:ext cx="2119454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0106" y="1892423"/>
            <a:ext cx="2127124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7" y="4130059"/>
            <a:ext cx="2200021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69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8451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8417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Full Page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63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32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191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8728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2851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23921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228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9228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85388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851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b="80630"/>
          <a:stretch/>
        </p:blipFill>
        <p:spPr>
          <a:xfrm>
            <a:off x="0" y="75775"/>
            <a:ext cx="3245848" cy="79290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3781424" y="4073097"/>
            <a:ext cx="3462933" cy="879033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>
            <a:lvl1pPr marL="0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68275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549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4824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09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373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0964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7922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197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This work is licensed under a Creative Commons Attribution </a:t>
            </a: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(CC-BY) Version 3.0 </a:t>
            </a:r>
            <a:r>
              <a:rPr lang="en-ZA" sz="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Unported</a:t>
            </a: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 Licence</a:t>
            </a:r>
          </a:p>
          <a:p>
            <a:pPr>
              <a:lnSpc>
                <a:spcPts val="800"/>
              </a:lnSpc>
            </a:pPr>
            <a:endParaRPr lang="en-ZA" sz="8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Disclaimer: You are free to download, copy, translate or adapt this story and use the illustrations as long as you attribute or credit the original author/s and illustrator/s.</a:t>
            </a:r>
            <a:endParaRPr lang="en-ZA" sz="800" dirty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17" y="3749037"/>
            <a:ext cx="694945" cy="23774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778520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1833857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65761" y="1624261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Writer: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65761" y="229058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Illustrations: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65761" y="293865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Translated by: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5036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15468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Translator Name</a:t>
            </a:r>
            <a:endParaRPr lang="en-Z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022977" y="564763"/>
            <a:ext cx="2979824" cy="2979824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65761" y="355483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Date of Publication:</a:t>
            </a:r>
            <a:endParaRPr lang="en-ZA" dirty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37708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Translater</a:t>
            </a:r>
            <a:r>
              <a:rPr lang="en-US" dirty="0" smtClean="0"/>
              <a:t>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295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ull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0916" y="690048"/>
            <a:ext cx="4579431" cy="1202373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2630" y="1892423"/>
            <a:ext cx="4596003" cy="2000309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9" y="4130059"/>
            <a:ext cx="2200021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ure with Text Bo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570842" y="1624590"/>
            <a:ext cx="4419579" cy="2080058"/>
          </a:xfrm>
          <a:solidFill>
            <a:schemeClr val="tx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7107" y="1770017"/>
            <a:ext cx="4167052" cy="924591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0371" y="2694611"/>
            <a:ext cx="4160521" cy="858488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7" y="4130059"/>
            <a:ext cx="2200021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3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21815"/>
          <a:stretch/>
        </p:blipFill>
        <p:spPr>
          <a:xfrm>
            <a:off x="1619793" y="1162594"/>
            <a:ext cx="5941468" cy="41666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1296568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40" y="566642"/>
            <a:ext cx="1637181" cy="729927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2351906"/>
            <a:ext cx="3428729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1" y="2142310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Writer: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761" y="2808636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Illustrations: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5761" y="3456708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Design &amp; Layout: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6" y="302171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6" y="367273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280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6" y="4922970"/>
            <a:ext cx="621794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2" y="1008001"/>
            <a:ext cx="2330348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6" y="4939414"/>
            <a:ext cx="621794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8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47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6" y="4922970"/>
            <a:ext cx="621794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4" y="1008001"/>
            <a:ext cx="2330348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6" y="4939414"/>
            <a:ext cx="621794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8450" y="368578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976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Full Page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6" y="4922970"/>
            <a:ext cx="621794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4" y="1008001"/>
            <a:ext cx="2330348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6" y="4939414"/>
            <a:ext cx="621794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439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6" y="4922970"/>
            <a:ext cx="621794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2" y="1008001"/>
            <a:ext cx="2330348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6" y="4939414"/>
            <a:ext cx="621794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8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93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4" y="213417"/>
            <a:ext cx="6805136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4" y="1243490"/>
            <a:ext cx="6805136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7561263" cy="5329238"/>
            <a:chOff x="0" y="0"/>
            <a:chExt cx="7561263" cy="5329238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360000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4785506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6000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20436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8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70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736549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736549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54024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2300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90574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58849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3" y="213417"/>
            <a:ext cx="6805137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1243489"/>
            <a:ext cx="6805137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7561263" cy="5329238"/>
            <a:chOff x="0" y="0"/>
            <a:chExt cx="7561263" cy="5329238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360000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4785506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6000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20436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405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736549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736549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1pPr>
      <a:lvl2pPr marL="654024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2pPr>
      <a:lvl3pPr marL="1022300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3pPr>
      <a:lvl4pPr marL="1390574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4pPr>
      <a:lvl5pPr marL="1758849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ZA" b="0" dirty="0" smtClean="0">
                <a:latin typeface="Century Gothic" pitchFamily="34" charset="0"/>
              </a:rPr>
              <a:t>First Man</a:t>
            </a:r>
            <a:br>
              <a:rPr lang="en-ZA" b="0" dirty="0" smtClean="0">
                <a:latin typeface="Century Gothic" pitchFamily="34" charset="0"/>
              </a:rPr>
            </a:br>
            <a:r>
              <a:rPr lang="en-ZA" b="0" dirty="0" smtClean="0">
                <a:latin typeface="Century Gothic" pitchFamily="34" charset="0"/>
              </a:rPr>
              <a:t>First Woman</a:t>
            </a:r>
            <a:endParaRPr lang="en-ZA" b="0" dirty="0">
              <a:latin typeface="Century Gothi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ZA" dirty="0" smtClean="0">
                <a:latin typeface="Century Gothic" pitchFamily="34" charset="0"/>
              </a:rPr>
              <a:t>A folktale retold by Tessa Welch</a:t>
            </a:r>
          </a:p>
          <a:p>
            <a:pPr algn="ctr"/>
            <a:r>
              <a:rPr lang="en-ZA" dirty="0" smtClean="0">
                <a:latin typeface="Century Gothic" pitchFamily="34" charset="0"/>
              </a:rPr>
              <a:t>Illustrated by </a:t>
            </a:r>
            <a:r>
              <a:rPr lang="en-ZA" dirty="0" err="1" smtClean="0">
                <a:latin typeface="Century Gothic" pitchFamily="34" charset="0"/>
              </a:rPr>
              <a:t>Jemma</a:t>
            </a:r>
            <a:r>
              <a:rPr lang="en-ZA" dirty="0" smtClean="0">
                <a:latin typeface="Century Gothic" pitchFamily="34" charset="0"/>
              </a:rPr>
              <a:t> Kahn</a:t>
            </a:r>
            <a:endParaRPr lang="en-ZA" dirty="0">
              <a:latin typeface="Century Gothic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8" b="4798"/>
          <a:stretch>
            <a:fillRect/>
          </a:stretch>
        </p:blipFill>
        <p:spPr>
          <a:xfrm>
            <a:off x="3257550" y="262890"/>
            <a:ext cx="3476625" cy="4777740"/>
          </a:xfrm>
        </p:spPr>
      </p:pic>
    </p:spTree>
    <p:extLst>
      <p:ext uri="{BB962C8B-B14F-4D97-AF65-F5344CB8AC3E}">
        <p14:creationId xmlns:p14="http://schemas.microsoft.com/office/powerpoint/2010/main" val="3381322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5820" y="2946138"/>
            <a:ext cx="5943600" cy="1774452"/>
          </a:xfrm>
        </p:spPr>
        <p:txBody>
          <a:bodyPr>
            <a:noAutofit/>
          </a:bodyPr>
          <a:lstStyle/>
          <a:p>
            <a:r>
              <a:rPr lang="en-ZA" sz="2000" dirty="0">
                <a:latin typeface="Century Gothic" pitchFamily="34" charset="0"/>
              </a:rPr>
              <a:t>“We will make our home in the hills,” said Woman. “Each morning we will see the sun rise and feel it warm on our backs”.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>
                <a:latin typeface="Century Gothic" pitchFamily="34" charset="0"/>
              </a:rPr>
              <a:t>“We will look after the grass and the trees”, said Man. “And be friends with Bird and Beast.”</a:t>
            </a:r>
          </a:p>
          <a:p>
            <a:endParaRPr lang="en-ZA" sz="2000" dirty="0" smtClean="0"/>
          </a:p>
          <a:p>
            <a:endParaRPr lang="en-ZA" sz="2000" dirty="0"/>
          </a:p>
          <a:p>
            <a:endParaRPr lang="en-Z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r="464"/>
          <a:stretch>
            <a:fillRect/>
          </a:stretch>
        </p:blipFill>
        <p:spPr>
          <a:xfrm>
            <a:off x="2136463" y="454620"/>
            <a:ext cx="2435537" cy="2435537"/>
          </a:xfr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71500" y="3951977"/>
            <a:ext cx="6297930" cy="917203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>
            <a:lvl1pPr marL="0" indent="0" algn="l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4024" indent="-285750" algn="l" defTabSz="7365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2300" indent="-285750" algn="l" defTabSz="7365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90574" indent="-285750" algn="l" defTabSz="7365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58849" indent="-285750" algn="l" defTabSz="7365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25510" indent="-184137" algn="l" defTabSz="7365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3785" indent="-184137" algn="l" defTabSz="7365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2060" indent="-184137" algn="l" defTabSz="7365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0334" indent="-184137" algn="l" defTabSz="7365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315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4" y="4046220"/>
            <a:ext cx="6800846" cy="1180148"/>
          </a:xfrm>
        </p:spPr>
        <p:txBody>
          <a:bodyPr>
            <a:normAutofit/>
          </a:bodyPr>
          <a:lstStyle/>
          <a:p>
            <a:pPr algn="ctr"/>
            <a:r>
              <a:rPr lang="en-ZA" sz="2000" dirty="0">
                <a:latin typeface="Century Gothic" pitchFamily="34" charset="0"/>
              </a:rPr>
              <a:t>“</a:t>
            </a:r>
            <a:r>
              <a:rPr lang="en-ZA" sz="2000" dirty="0" smtClean="0">
                <a:latin typeface="Century Gothic" pitchFamily="34" charset="0"/>
              </a:rPr>
              <a:t>Come," </a:t>
            </a:r>
            <a:r>
              <a:rPr lang="en-ZA" sz="2000" dirty="0">
                <a:latin typeface="Century Gothic" pitchFamily="34" charset="0"/>
              </a:rPr>
              <a:t>said First Man. </a:t>
            </a:r>
            <a:r>
              <a:rPr lang="en-ZA" sz="2000" dirty="0" smtClean="0">
                <a:latin typeface="Century Gothic" pitchFamily="34" charset="0"/>
              </a:rPr>
              <a:t>“</a:t>
            </a:r>
            <a:r>
              <a:rPr lang="en-ZA" sz="2000" dirty="0">
                <a:latin typeface="Century Gothic" pitchFamily="34" charset="0"/>
              </a:rPr>
              <a:t>I </a:t>
            </a:r>
            <a:r>
              <a:rPr lang="en-ZA" sz="2000" dirty="0" smtClean="0">
                <a:latin typeface="Century Gothic" pitchFamily="34" charset="0"/>
              </a:rPr>
              <a:t>will,” said </a:t>
            </a:r>
            <a:r>
              <a:rPr lang="en-ZA" sz="2000" dirty="0">
                <a:latin typeface="Century Gothic" pitchFamily="34" charset="0"/>
              </a:rPr>
              <a:t>First Woman. </a:t>
            </a:r>
          </a:p>
          <a:p>
            <a:pPr algn="ctr"/>
            <a:r>
              <a:rPr lang="en-ZA" sz="2000" dirty="0">
                <a:latin typeface="Century Gothic" pitchFamily="34" charset="0"/>
              </a:rPr>
              <a:t>And they walked out together into their new world. </a:t>
            </a:r>
            <a:endParaRPr lang="en-ZA" sz="1800" dirty="0">
              <a:latin typeface="Century Gothic" pitchFamily="34" charset="0"/>
            </a:endParaRP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r="2617"/>
          <a:stretch>
            <a:fillRect/>
          </a:stretch>
        </p:blipFill>
        <p:spPr>
          <a:xfrm>
            <a:off x="1668779" y="331470"/>
            <a:ext cx="4274821" cy="3682727"/>
          </a:xfrm>
        </p:spPr>
      </p:pic>
    </p:spTree>
    <p:extLst>
      <p:ext uri="{BB962C8B-B14F-4D97-AF65-F5344CB8AC3E}">
        <p14:creationId xmlns:p14="http://schemas.microsoft.com/office/powerpoint/2010/main" val="24976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First Man First Woman</a:t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837" y="1577340"/>
            <a:ext cx="3428728" cy="83809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ZA" sz="1200" dirty="0" smtClean="0"/>
              <a:t>Adapted by Tessa Welch from a folktale</a:t>
            </a:r>
            <a:endParaRPr lang="en-ZA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2274570"/>
            <a:ext cx="3416300" cy="732013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ZA" sz="1200" dirty="0" smtClean="0"/>
              <a:t>Illustrated by </a:t>
            </a:r>
            <a:r>
              <a:rPr lang="en-ZA" sz="1200" dirty="0" err="1" smtClean="0"/>
              <a:t>Jemma</a:t>
            </a:r>
            <a:r>
              <a:rPr lang="en-ZA" sz="1200" dirty="0" smtClean="0"/>
              <a:t> Kahn</a:t>
            </a:r>
            <a:endParaRPr lang="en-ZA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50825" y="2948940"/>
            <a:ext cx="3416300" cy="1794510"/>
          </a:xfrm>
          <a:solidFill>
            <a:schemeClr val="tx2"/>
          </a:solidFill>
        </p:spPr>
        <p:txBody>
          <a:bodyPr>
            <a:normAutofit/>
          </a:bodyPr>
          <a:lstStyle/>
          <a:p>
            <a:endParaRPr lang="en-ZA" sz="1200" dirty="0" smtClean="0"/>
          </a:p>
          <a:p>
            <a:endParaRPr lang="en-ZA" sz="1200" dirty="0"/>
          </a:p>
          <a:p>
            <a:r>
              <a:rPr lang="en-ZA" sz="1200" dirty="0" smtClean="0"/>
              <a:t>The inspiration for this retelling came from Diana Pitcher’s version of the folktale </a:t>
            </a:r>
            <a:r>
              <a:rPr lang="en-ZA" sz="1200" dirty="0" smtClean="0"/>
              <a:t>In</a:t>
            </a:r>
          </a:p>
          <a:p>
            <a:r>
              <a:rPr lang="en-ZA" sz="1200" dirty="0" smtClean="0"/>
              <a:t>The Calabash Child: African Folktales</a:t>
            </a:r>
          </a:p>
          <a:p>
            <a:r>
              <a:rPr lang="en-ZA" sz="1200" dirty="0"/>
              <a:t>(</a:t>
            </a:r>
            <a:r>
              <a:rPr lang="en-ZA" sz="1200" dirty="0" err="1"/>
              <a:t>Skilton</a:t>
            </a:r>
            <a:r>
              <a:rPr lang="en-ZA" sz="1200" dirty="0"/>
              <a:t> &amp; Shaw, 1980).</a:t>
            </a:r>
            <a:endParaRPr lang="en-ZA" sz="1200" dirty="0" smtClean="0"/>
          </a:p>
          <a:p>
            <a:endParaRPr lang="en-ZA" sz="1200" dirty="0" smtClean="0"/>
          </a:p>
          <a:p>
            <a:endParaRPr lang="en-ZA" sz="1200" dirty="0" smtClean="0"/>
          </a:p>
          <a:p>
            <a:endParaRPr lang="en-ZA" sz="12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02150" y="1039813"/>
            <a:ext cx="2103438" cy="2080577"/>
          </a:xfrm>
        </p:spPr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39845" y="3326131"/>
            <a:ext cx="3416300" cy="251460"/>
          </a:xfrm>
          <a:solidFill>
            <a:schemeClr val="tx2"/>
          </a:solidFill>
        </p:spPr>
        <p:txBody>
          <a:bodyPr/>
          <a:lstStyle/>
          <a:p>
            <a:r>
              <a:rPr lang="en-ZA" sz="1050" dirty="0" smtClean="0"/>
              <a:t>© African Storybook Initiative , 2013</a:t>
            </a:r>
          </a:p>
          <a:p>
            <a:endParaRPr lang="en-Z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039813"/>
            <a:ext cx="2103438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30" y="3717290"/>
            <a:ext cx="816610" cy="28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8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6180" y="388620"/>
            <a:ext cx="3097530" cy="4371921"/>
          </a:xfrm>
        </p:spPr>
        <p:txBody>
          <a:bodyPr>
            <a:normAutofit/>
          </a:bodyPr>
          <a:lstStyle/>
          <a:p>
            <a:r>
              <a:rPr lang="en-ZA" sz="2000" dirty="0">
                <a:latin typeface="Century Gothic" pitchFamily="34" charset="0"/>
              </a:rPr>
              <a:t>Long </a:t>
            </a:r>
            <a:r>
              <a:rPr lang="en-ZA" sz="2000" dirty="0" err="1">
                <a:latin typeface="Century Gothic" pitchFamily="34" charset="0"/>
              </a:rPr>
              <a:t>long</a:t>
            </a:r>
            <a:r>
              <a:rPr lang="en-ZA" sz="2000" dirty="0">
                <a:latin typeface="Century Gothic" pitchFamily="34" charset="0"/>
              </a:rPr>
              <a:t> ago when the earth was new, </a:t>
            </a:r>
            <a:r>
              <a:rPr lang="en-ZA" sz="2000" dirty="0" smtClean="0">
                <a:latin typeface="Century Gothic" pitchFamily="34" charset="0"/>
              </a:rPr>
              <a:t> </a:t>
            </a:r>
          </a:p>
          <a:p>
            <a:r>
              <a:rPr lang="en-ZA" sz="2000" dirty="0" smtClean="0">
                <a:latin typeface="Century Gothic" pitchFamily="34" charset="0"/>
              </a:rPr>
              <a:t>great </a:t>
            </a:r>
            <a:r>
              <a:rPr lang="en-ZA" sz="2000" dirty="0">
                <a:latin typeface="Century Gothic" pitchFamily="34" charset="0"/>
              </a:rPr>
              <a:t>mountains covered the world like a </a:t>
            </a:r>
            <a:r>
              <a:rPr lang="en-ZA" sz="2000" dirty="0" smtClean="0">
                <a:latin typeface="Century Gothic" pitchFamily="34" charset="0"/>
              </a:rPr>
              <a:t>blanket, </a:t>
            </a:r>
          </a:p>
          <a:p>
            <a:r>
              <a:rPr lang="en-ZA" sz="2000" dirty="0" smtClean="0">
                <a:latin typeface="Century Gothic" pitchFamily="34" charset="0"/>
              </a:rPr>
              <a:t>and </a:t>
            </a:r>
            <a:r>
              <a:rPr lang="en-ZA" sz="2000" dirty="0">
                <a:latin typeface="Century Gothic" pitchFamily="34" charset="0"/>
              </a:rPr>
              <a:t>tall trees spiked the sky.</a:t>
            </a:r>
          </a:p>
          <a:p>
            <a:endParaRPr lang="en-ZA" sz="24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2753"/>
          <a:stretch>
            <a:fillRect/>
          </a:stretch>
        </p:blipFill>
        <p:spPr>
          <a:xfrm>
            <a:off x="368300" y="368300"/>
            <a:ext cx="3117850" cy="4432300"/>
          </a:xfrm>
        </p:spPr>
      </p:pic>
    </p:spTree>
    <p:extLst>
      <p:ext uri="{BB962C8B-B14F-4D97-AF65-F5344CB8AC3E}">
        <p14:creationId xmlns:p14="http://schemas.microsoft.com/office/powerpoint/2010/main" val="217120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670" y="1042291"/>
            <a:ext cx="3463290" cy="3752540"/>
          </a:xfrm>
        </p:spPr>
        <p:txBody>
          <a:bodyPr>
            <a:normAutofit/>
          </a:bodyPr>
          <a:lstStyle/>
          <a:p>
            <a:endParaRPr lang="en-ZA" sz="2000" dirty="0" smtClean="0"/>
          </a:p>
          <a:p>
            <a:endParaRPr lang="en-ZA" sz="2000" dirty="0"/>
          </a:p>
          <a:p>
            <a:endParaRPr lang="en-ZA" sz="2000" dirty="0" smtClean="0"/>
          </a:p>
          <a:p>
            <a:r>
              <a:rPr lang="en-ZA" sz="2000" dirty="0" smtClean="0">
                <a:latin typeface="Century Gothic" pitchFamily="34" charset="0"/>
              </a:rPr>
              <a:t>In </a:t>
            </a:r>
            <a:r>
              <a:rPr lang="en-ZA" sz="2000" dirty="0">
                <a:latin typeface="Century Gothic" pitchFamily="34" charset="0"/>
              </a:rPr>
              <a:t>this world, there was a deep dark pool, </a:t>
            </a:r>
            <a:r>
              <a:rPr lang="en-ZA" sz="2000" dirty="0" smtClean="0">
                <a:latin typeface="Century Gothic" pitchFamily="34" charset="0"/>
              </a:rPr>
              <a:t>silent </a:t>
            </a:r>
            <a:r>
              <a:rPr lang="en-ZA" sz="2000" dirty="0">
                <a:latin typeface="Century Gothic" pitchFamily="34" charset="0"/>
              </a:rPr>
              <a:t>and cold</a:t>
            </a:r>
            <a:r>
              <a:rPr lang="en-ZA" sz="2400" dirty="0">
                <a:latin typeface="Century Gothic" pitchFamily="34" charset="0"/>
              </a:rPr>
              <a:t>. </a:t>
            </a: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19"/>
          <a:stretch>
            <a:fillRect/>
          </a:stretch>
        </p:blipFill>
        <p:spPr>
          <a:xfrm>
            <a:off x="4675188" y="379413"/>
            <a:ext cx="1895475" cy="4419600"/>
          </a:xfrm>
        </p:spPr>
      </p:pic>
    </p:spTree>
    <p:extLst>
      <p:ext uri="{BB962C8B-B14F-4D97-AF65-F5344CB8AC3E}">
        <p14:creationId xmlns:p14="http://schemas.microsoft.com/office/powerpoint/2010/main" val="427844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852" y="377190"/>
            <a:ext cx="2330348" cy="4383351"/>
          </a:xfrm>
        </p:spPr>
        <p:txBody>
          <a:bodyPr>
            <a:normAutofit/>
          </a:bodyPr>
          <a:lstStyle/>
          <a:p>
            <a:endParaRPr lang="en-ZA" sz="2400" dirty="0" smtClean="0"/>
          </a:p>
          <a:p>
            <a:endParaRPr lang="en-ZA" sz="2400" dirty="0"/>
          </a:p>
          <a:p>
            <a:r>
              <a:rPr lang="en-ZA" sz="2000" dirty="0" smtClean="0">
                <a:latin typeface="Century Gothic" pitchFamily="34" charset="0"/>
              </a:rPr>
              <a:t>At </a:t>
            </a:r>
            <a:r>
              <a:rPr lang="en-ZA" sz="2000" dirty="0">
                <a:latin typeface="Century Gothic" pitchFamily="34" charset="0"/>
              </a:rPr>
              <a:t>the bottom of this pool were two snakes.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One </a:t>
            </a:r>
            <a:r>
              <a:rPr lang="en-ZA" sz="2000" dirty="0">
                <a:latin typeface="Century Gothic" pitchFamily="34" charset="0"/>
              </a:rPr>
              <a:t>had thick strongly patterned coils, and the other was smaller and more delicate. </a:t>
            </a:r>
          </a:p>
          <a:p>
            <a:endParaRPr lang="en-Z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 b="20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34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4" y="354330"/>
            <a:ext cx="3451856" cy="4406211"/>
          </a:xfrm>
        </p:spPr>
        <p:txBody>
          <a:bodyPr>
            <a:normAutofit fontScale="92500" lnSpcReduction="20000"/>
          </a:bodyPr>
          <a:lstStyle/>
          <a:p>
            <a:r>
              <a:rPr lang="en-ZA" sz="2200" dirty="0">
                <a:latin typeface="Century Gothic" pitchFamily="34" charset="0"/>
              </a:rPr>
              <a:t>Then one day, there was a great storm. </a:t>
            </a:r>
            <a:endParaRPr lang="en-ZA" sz="2200" dirty="0" smtClean="0">
              <a:latin typeface="Century Gothic" pitchFamily="34" charset="0"/>
            </a:endParaRPr>
          </a:p>
          <a:p>
            <a:r>
              <a:rPr lang="en-ZA" sz="2200" dirty="0" smtClean="0">
                <a:latin typeface="Century Gothic" pitchFamily="34" charset="0"/>
              </a:rPr>
              <a:t>A </a:t>
            </a:r>
            <a:r>
              <a:rPr lang="en-ZA" sz="2200" dirty="0">
                <a:latin typeface="Century Gothic" pitchFamily="34" charset="0"/>
              </a:rPr>
              <a:t>flash of lightning pierced right to the bottom of the pool. </a:t>
            </a:r>
            <a:endParaRPr lang="en-ZA" sz="2200" dirty="0" smtClean="0">
              <a:latin typeface="Century Gothic" pitchFamily="34" charset="0"/>
            </a:endParaRPr>
          </a:p>
          <a:p>
            <a:r>
              <a:rPr lang="en-ZA" sz="2200" dirty="0" smtClean="0">
                <a:latin typeface="Century Gothic" pitchFamily="34" charset="0"/>
              </a:rPr>
              <a:t>The </a:t>
            </a:r>
            <a:r>
              <a:rPr lang="en-ZA" sz="2200" dirty="0">
                <a:latin typeface="Century Gothic" pitchFamily="34" charset="0"/>
              </a:rPr>
              <a:t>waters parted for a moment. </a:t>
            </a:r>
            <a:endParaRPr lang="en-ZA" sz="2200" dirty="0" smtClean="0">
              <a:latin typeface="Century Gothic" pitchFamily="34" charset="0"/>
            </a:endParaRPr>
          </a:p>
          <a:p>
            <a:r>
              <a:rPr lang="en-ZA" sz="2200" dirty="0" smtClean="0">
                <a:latin typeface="Century Gothic" pitchFamily="34" charset="0"/>
              </a:rPr>
              <a:t>The </a:t>
            </a:r>
            <a:r>
              <a:rPr lang="en-ZA" sz="2200" dirty="0">
                <a:latin typeface="Century Gothic" pitchFamily="34" charset="0"/>
              </a:rPr>
              <a:t>snakes saw the earth above, full of colours and shapes and feathered creatures. </a:t>
            </a:r>
            <a:endParaRPr lang="en-ZA" sz="2200" dirty="0" smtClean="0">
              <a:latin typeface="Century Gothic" pitchFamily="34" charset="0"/>
            </a:endParaRPr>
          </a:p>
          <a:p>
            <a:r>
              <a:rPr lang="en-ZA" sz="2200" dirty="0">
                <a:latin typeface="Century Gothic" pitchFamily="34" charset="0"/>
              </a:rPr>
              <a:t>When the waters closed again, the snakes could not forget the beauty they had seen. </a:t>
            </a:r>
          </a:p>
          <a:p>
            <a:endParaRPr lang="en-ZA" sz="2400" dirty="0"/>
          </a:p>
          <a:p>
            <a:endParaRPr lang="en-Z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r="1023"/>
          <a:stretch>
            <a:fillRect/>
          </a:stretch>
        </p:blipFill>
        <p:spPr>
          <a:xfrm>
            <a:off x="4046538" y="368300"/>
            <a:ext cx="3163887" cy="4419600"/>
          </a:xfrm>
        </p:spPr>
      </p:pic>
    </p:spTree>
    <p:extLst>
      <p:ext uri="{BB962C8B-B14F-4D97-AF65-F5344CB8AC3E}">
        <p14:creationId xmlns:p14="http://schemas.microsoft.com/office/powerpoint/2010/main" val="338485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5820" y="3017521"/>
            <a:ext cx="5977890" cy="2071688"/>
          </a:xfrm>
        </p:spPr>
        <p:txBody>
          <a:bodyPr>
            <a:noAutofit/>
          </a:bodyPr>
          <a:lstStyle/>
          <a:p>
            <a:r>
              <a:rPr lang="en-ZA" sz="2000" dirty="0" smtClean="0">
                <a:latin typeface="Century Gothic" pitchFamily="34" charset="0"/>
              </a:rPr>
              <a:t>“</a:t>
            </a:r>
            <a:r>
              <a:rPr lang="en-ZA" sz="2000" dirty="0">
                <a:latin typeface="Century Gothic" pitchFamily="34" charset="0"/>
              </a:rPr>
              <a:t>We cannot stay in this dark cold pool any longer,” they said to each other. “Let us go up and see the earth above</a:t>
            </a:r>
            <a:r>
              <a:rPr lang="en-ZA" sz="2000" dirty="0" smtClean="0">
                <a:latin typeface="Century Gothic" pitchFamily="34" charset="0"/>
              </a:rPr>
              <a:t>.”</a:t>
            </a:r>
          </a:p>
          <a:p>
            <a:r>
              <a:rPr lang="en-ZA" sz="2000" dirty="0">
                <a:latin typeface="Century Gothic" pitchFamily="34" charset="0"/>
              </a:rPr>
              <a:t>“How will we live on earth?” said the smaller snake. </a:t>
            </a:r>
            <a:r>
              <a:rPr lang="en-ZA" sz="2000" dirty="0" smtClean="0">
                <a:latin typeface="Century Gothic" pitchFamily="34" charset="0"/>
              </a:rPr>
              <a:t>“</a:t>
            </a:r>
            <a:r>
              <a:rPr lang="en-ZA" sz="2000" dirty="0">
                <a:latin typeface="Century Gothic" pitchFamily="34" charset="0"/>
              </a:rPr>
              <a:t>Will we crawl on our bellies?”</a:t>
            </a:r>
          </a:p>
          <a:p>
            <a:endParaRPr lang="en-ZA" sz="2400" dirty="0"/>
          </a:p>
          <a:p>
            <a:endParaRPr lang="en-Z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r="11030"/>
          <a:stretch>
            <a:fillRect/>
          </a:stretch>
        </p:blipFill>
        <p:spPr>
          <a:xfrm>
            <a:off x="1623059" y="294750"/>
            <a:ext cx="3886201" cy="2505600"/>
          </a:xfrm>
        </p:spPr>
      </p:pic>
    </p:spTree>
    <p:extLst>
      <p:ext uri="{BB962C8B-B14F-4D97-AF65-F5344CB8AC3E}">
        <p14:creationId xmlns:p14="http://schemas.microsoft.com/office/powerpoint/2010/main" val="353107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6170" y="365760"/>
            <a:ext cx="2617470" cy="4394781"/>
          </a:xfrm>
        </p:spPr>
        <p:txBody>
          <a:bodyPr>
            <a:normAutofit lnSpcReduction="10000"/>
          </a:bodyPr>
          <a:lstStyle/>
          <a:p>
            <a:r>
              <a:rPr lang="en-ZA" sz="2000" dirty="0">
                <a:latin typeface="Century Gothic" pitchFamily="34" charset="0"/>
              </a:rPr>
              <a:t>“The birds of the air will not laugh at us for being so low,” said her friend.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“</a:t>
            </a:r>
            <a:r>
              <a:rPr lang="en-ZA" sz="2000" dirty="0">
                <a:latin typeface="Century Gothic" pitchFamily="34" charset="0"/>
              </a:rPr>
              <a:t>We will not crawl, we will walk</a:t>
            </a:r>
            <a:r>
              <a:rPr lang="en-ZA" sz="2000" dirty="0" smtClean="0">
                <a:latin typeface="Century Gothic" pitchFamily="34" charset="0"/>
              </a:rPr>
              <a:t>!”</a:t>
            </a:r>
          </a:p>
          <a:p>
            <a:endParaRPr lang="en-ZA" sz="2000" dirty="0">
              <a:latin typeface="Century Gothic" pitchFamily="34" charset="0"/>
            </a:endParaRPr>
          </a:p>
          <a:p>
            <a:r>
              <a:rPr lang="en-ZA" sz="2000" dirty="0">
                <a:latin typeface="Century Gothic" pitchFamily="34" charset="0"/>
              </a:rPr>
              <a:t>Very slowly the snakes uncoiled themselves.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Close </a:t>
            </a:r>
            <a:r>
              <a:rPr lang="en-ZA" sz="2000" dirty="0">
                <a:latin typeface="Century Gothic" pitchFamily="34" charset="0"/>
              </a:rPr>
              <a:t>together they began to swim up, up, to the light above.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7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r="11026"/>
          <a:stretch>
            <a:fillRect/>
          </a:stretch>
        </p:blipFill>
        <p:spPr>
          <a:xfrm>
            <a:off x="825500" y="379730"/>
            <a:ext cx="2511425" cy="4419600"/>
          </a:xfrm>
        </p:spPr>
      </p:pic>
    </p:spTree>
    <p:extLst>
      <p:ext uri="{BB962C8B-B14F-4D97-AF65-F5344CB8AC3E}">
        <p14:creationId xmlns:p14="http://schemas.microsoft.com/office/powerpoint/2010/main" val="9064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4" y="411480"/>
            <a:ext cx="2823206" cy="4349061"/>
          </a:xfrm>
        </p:spPr>
        <p:txBody>
          <a:bodyPr/>
          <a:lstStyle/>
          <a:p>
            <a:r>
              <a:rPr lang="en-ZA" sz="2000" dirty="0">
                <a:latin typeface="Century Gothic" pitchFamily="34" charset="0"/>
              </a:rPr>
              <a:t>And as they reached the surface of the water, a strange thing happened.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The </a:t>
            </a:r>
            <a:r>
              <a:rPr lang="en-ZA" sz="2000" dirty="0">
                <a:latin typeface="Century Gothic" pitchFamily="34" charset="0"/>
              </a:rPr>
              <a:t>tips of their tails split into two – limbs with feet and toes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r>
              <a:rPr lang="en-ZA" sz="2000" dirty="0" smtClean="0">
                <a:latin typeface="Century Gothic" pitchFamily="34" charset="0"/>
              </a:rPr>
              <a:t>From </a:t>
            </a:r>
            <a:r>
              <a:rPr lang="en-ZA" sz="2000" dirty="0">
                <a:latin typeface="Century Gothic" pitchFamily="34" charset="0"/>
              </a:rPr>
              <a:t>just beneath their heads grew two arms with hands and fingers. </a:t>
            </a: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3" b="6323"/>
          <a:stretch>
            <a:fillRect/>
          </a:stretch>
        </p:blipFill>
        <p:spPr>
          <a:xfrm>
            <a:off x="3246120" y="426085"/>
            <a:ext cx="2720975" cy="4418013"/>
          </a:xfrm>
        </p:spPr>
      </p:pic>
    </p:spTree>
    <p:extLst>
      <p:ext uri="{BB962C8B-B14F-4D97-AF65-F5344CB8AC3E}">
        <p14:creationId xmlns:p14="http://schemas.microsoft.com/office/powerpoint/2010/main" val="269067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3780527"/>
            <a:ext cx="6297930" cy="917203"/>
          </a:xfrm>
        </p:spPr>
        <p:txBody>
          <a:bodyPr>
            <a:normAutofit fontScale="92500"/>
          </a:bodyPr>
          <a:lstStyle/>
          <a:p>
            <a:pPr algn="ctr"/>
            <a:r>
              <a:rPr lang="en-ZA" sz="2000" dirty="0">
                <a:latin typeface="Century Gothic" pitchFamily="34" charset="0"/>
              </a:rPr>
              <a:t>They were no longer snakes, but Man and Woman</a:t>
            </a:r>
            <a:r>
              <a:rPr lang="en-ZA" sz="2000" dirty="0" smtClean="0">
                <a:latin typeface="Century Gothic" pitchFamily="34" charset="0"/>
              </a:rPr>
              <a:t>.</a:t>
            </a:r>
            <a:endParaRPr lang="en-ZA" sz="2000" dirty="0">
              <a:latin typeface="Century Gothic" pitchFamily="34" charset="0"/>
            </a:endParaRPr>
          </a:p>
          <a:p>
            <a:pPr algn="ctr"/>
            <a:r>
              <a:rPr lang="en-ZA" sz="2000" dirty="0">
                <a:latin typeface="Century Gothic" pitchFamily="34" charset="0"/>
              </a:rPr>
              <a:t>As they looked at each other, they fell in love.</a:t>
            </a: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456"/>
          <a:stretch>
            <a:fillRect/>
          </a:stretch>
        </p:blipFill>
        <p:spPr>
          <a:xfrm>
            <a:off x="2011681" y="411480"/>
            <a:ext cx="3303270" cy="3303270"/>
          </a:xfrm>
        </p:spPr>
      </p:pic>
    </p:spTree>
    <p:extLst>
      <p:ext uri="{BB962C8B-B14F-4D97-AF65-F5344CB8AC3E}">
        <p14:creationId xmlns:p14="http://schemas.microsoft.com/office/powerpoint/2010/main" val="280091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 Colours">
      <a:dk1>
        <a:sysClr val="windowText" lastClr="000000"/>
      </a:dk1>
      <a:lt1>
        <a:sysClr val="window" lastClr="FFFFFF"/>
      </a:lt1>
      <a:dk2>
        <a:srgbClr val="8ECCD2"/>
      </a:dk2>
      <a:lt2>
        <a:srgbClr val="B65C8C"/>
      </a:lt2>
      <a:accent1>
        <a:srgbClr val="D18129"/>
      </a:accent1>
      <a:accent2>
        <a:srgbClr val="D89F2D"/>
      </a:accent2>
      <a:accent3>
        <a:srgbClr val="ADA634"/>
      </a:accent3>
      <a:accent4>
        <a:srgbClr val="808438"/>
      </a:accent4>
      <a:accent5>
        <a:srgbClr val="358888"/>
      </a:accent5>
      <a:accent6>
        <a:srgbClr val="2E73A4"/>
      </a:accent6>
      <a:hlink>
        <a:srgbClr val="12679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SP Colours">
      <a:dk1>
        <a:sysClr val="windowText" lastClr="000000"/>
      </a:dk1>
      <a:lt1>
        <a:sysClr val="window" lastClr="FFFFFF"/>
      </a:lt1>
      <a:dk2>
        <a:srgbClr val="8ECCD2"/>
      </a:dk2>
      <a:lt2>
        <a:srgbClr val="B65C8C"/>
      </a:lt2>
      <a:accent1>
        <a:srgbClr val="D18129"/>
      </a:accent1>
      <a:accent2>
        <a:srgbClr val="D89F2D"/>
      </a:accent2>
      <a:accent3>
        <a:srgbClr val="ADA634"/>
      </a:accent3>
      <a:accent4>
        <a:srgbClr val="808438"/>
      </a:accent4>
      <a:accent5>
        <a:srgbClr val="358888"/>
      </a:accent5>
      <a:accent6>
        <a:srgbClr val="2E73A4"/>
      </a:accent6>
      <a:hlink>
        <a:srgbClr val="12679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2ED1A76A930F4F829A863EC4A2EB06" ma:contentTypeVersion="0" ma:contentTypeDescription="Create a new document." ma:contentTypeScope="" ma:versionID="71bc256c68b347255def54578a5a02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A52E21-B4D3-45E2-A331-76A9D4123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AB210E-1B18-4E1D-BA6A-63FF661BE515}">
  <ds:schemaRefs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50DC60-5DA1-4FCD-9433-00D4052554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447</Words>
  <Application>Microsoft Office PowerPoint</Application>
  <PresentationFormat>Custom</PresentationFormat>
  <Paragraphs>58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First Man First Woman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Man First Woman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</dc:creator>
  <cp:lastModifiedBy>Tessa Welch</cp:lastModifiedBy>
  <cp:revision>45</cp:revision>
  <dcterms:created xsi:type="dcterms:W3CDTF">2013-05-14T11:31:04Z</dcterms:created>
  <dcterms:modified xsi:type="dcterms:W3CDTF">2013-07-12T18:53:36Z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0x010100392ED1A76A930F4F829A863EC4A2EB06</vt:lpwstr>
  </property>
</Properties>
</file>