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1" r:id="rId5"/>
  </p:sldMasterIdLst>
  <p:notesMasterIdLst>
    <p:notesMasterId r:id="rId30"/>
  </p:notesMasterIdLst>
  <p:handoutMasterIdLst>
    <p:handoutMasterId r:id="rId31"/>
  </p:handoutMasterIdLst>
  <p:sldIdLst>
    <p:sldId id="256" r:id="rId6"/>
    <p:sldId id="285" r:id="rId7"/>
    <p:sldId id="286" r:id="rId8"/>
    <p:sldId id="257" r:id="rId9"/>
    <p:sldId id="277" r:id="rId10"/>
    <p:sldId id="258" r:id="rId11"/>
    <p:sldId id="278" r:id="rId12"/>
    <p:sldId id="259" r:id="rId13"/>
    <p:sldId id="279" r:id="rId14"/>
    <p:sldId id="260" r:id="rId15"/>
    <p:sldId id="280" r:id="rId16"/>
    <p:sldId id="261" r:id="rId17"/>
    <p:sldId id="281" r:id="rId18"/>
    <p:sldId id="263" r:id="rId19"/>
    <p:sldId id="282" r:id="rId20"/>
    <p:sldId id="264" r:id="rId21"/>
    <p:sldId id="283" r:id="rId22"/>
    <p:sldId id="265" r:id="rId23"/>
    <p:sldId id="284" r:id="rId24"/>
    <p:sldId id="266" r:id="rId25"/>
    <p:sldId id="276" r:id="rId26"/>
    <p:sldId id="268" r:id="rId27"/>
    <p:sldId id="287" r:id="rId28"/>
    <p:sldId id="289" r:id="rId29"/>
  </p:sldIdLst>
  <p:sldSz cx="7561263" cy="5329238"/>
  <p:notesSz cx="9926638" cy="6797675"/>
  <p:defaultTextStyle>
    <a:defPPr>
      <a:defRPr lang="en-US"/>
    </a:defPPr>
    <a:lvl1pPr marL="0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68275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36549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104824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7309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841373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209648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77922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946197" algn="l" defTabSz="73654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422" y="126"/>
      </p:cViewPr>
      <p:guideLst>
        <p:guide orient="horz" pos="167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-1956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D7674-EDD8-47A9-AD7A-40ACA984211A}" type="datetimeFigureOut">
              <a:rPr lang="en-ZA" smtClean="0"/>
              <a:t>2013/08/02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BB557-75A4-46CD-9ACB-33A2082B9DD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1910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37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7890B-D44C-4540-957B-B4C9F45062C7}" type="datetimeFigureOut">
              <a:rPr lang="en-ZA" smtClean="0"/>
              <a:t>2013/08/02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4363" y="509588"/>
            <a:ext cx="36179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372" y="6456218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EEE3E-DF14-4B9E-B3EA-B4FE4A70224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9503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4229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3924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47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2241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work is licensed under a Creative Commons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Attribution-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NonCommercial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3.0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Unported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License.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Disclaimer: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Ullat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as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eatium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quatis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id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eate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eiciendel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omniscit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fugitat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Puda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sum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faccatus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et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aliquae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reperit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Nullupis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maionec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eperum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perchitint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ZA" sz="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rerut</a:t>
            </a:r>
            <a:r>
              <a:rPr lang="en-ZA" sz="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ZA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24" y="3657603"/>
            <a:ext cx="1072898" cy="12313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736333" y="3986213"/>
            <a:ext cx="832206" cy="411162"/>
          </a:xfrm>
        </p:spPr>
        <p:txBody>
          <a:bodyPr>
            <a:noAutofit/>
          </a:bodyPr>
          <a:lstStyle>
            <a:lvl1pPr algn="ctr">
              <a:lnSpc>
                <a:spcPts val="1200"/>
              </a:lnSpc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Reading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079468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>
            <a:off x="0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6243" y="690048"/>
            <a:ext cx="2463488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8573" y="1892422"/>
            <a:ext cx="2392781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84417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819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2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6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590261" y="1629961"/>
            <a:ext cx="4372747" cy="2083297"/>
          </a:xfrm>
          <a:solidFill>
            <a:schemeClr val="tx2"/>
          </a:solidFill>
          <a:ln w="127000">
            <a:solidFill>
              <a:schemeClr val="bg1"/>
            </a:solidFill>
          </a:ln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Colour</a:t>
            </a:r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908313"/>
            <a:ext cx="4167051" cy="786295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692646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403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0113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429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27361" y="427360"/>
            <a:ext cx="4301394" cy="4301394"/>
          </a:xfrm>
          <a:solidFill>
            <a:schemeClr val="bg1">
              <a:lumMod val="95000"/>
            </a:schemeClr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/>
          <a:stretch/>
        </p:blipFill>
        <p:spPr>
          <a:xfrm flipH="1">
            <a:off x="4315415" y="75775"/>
            <a:ext cx="3245848" cy="4093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97775" y="690048"/>
            <a:ext cx="2119454" cy="1202373"/>
          </a:xfrm>
        </p:spPr>
        <p:txBody>
          <a:bodyPr anchor="b" anchorCtr="0"/>
          <a:lstStyle>
            <a:lvl1pPr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090106" y="1892422"/>
            <a:ext cx="2127124" cy="2000309"/>
          </a:xfr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691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1446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63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442546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191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767972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852851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59909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Dual Langu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>
                <a:solidFill>
                  <a:srgbClr val="2E73A4"/>
                </a:solidFill>
              </a:rPr>
              <a:pPr/>
              <a:t>‹#›</a:t>
            </a:fld>
            <a:endParaRPr lang="en-ZA" dirty="0">
              <a:solidFill>
                <a:srgbClr val="2E73A4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9228" y="100800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1)</a:t>
            </a:r>
            <a:endParaRPr lang="en-ZA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9228" y="3122791"/>
            <a:ext cx="2330349" cy="165741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 (Language 2)</a:t>
            </a:r>
            <a:endParaRPr lang="en-Z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85388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1259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2" b="80630"/>
          <a:stretch/>
        </p:blipFill>
        <p:spPr>
          <a:xfrm>
            <a:off x="0" y="75775"/>
            <a:ext cx="3245848" cy="792905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 userDrawn="1"/>
        </p:nvSpPr>
        <p:spPr>
          <a:xfrm>
            <a:off x="3781424" y="4073097"/>
            <a:ext cx="3462933" cy="879033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>
            <a:lvl1pPr marL="0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68275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6549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04824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7309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41373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09648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7922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46197" indent="0" algn="ctr" defTabSz="736549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This work is licensed under a Creative Commons Attribution </a:t>
            </a: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(CC-BY) Version 3.0 </a:t>
            </a:r>
            <a:r>
              <a:rPr lang="en-ZA" sz="8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Unported</a:t>
            </a: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 Licence</a:t>
            </a:r>
          </a:p>
          <a:p>
            <a:pPr>
              <a:lnSpc>
                <a:spcPts val="800"/>
              </a:lnSpc>
            </a:pPr>
            <a:endParaRPr lang="en-ZA" sz="8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>
              <a:lnSpc>
                <a:spcPts val="800"/>
              </a:lnSpc>
            </a:pPr>
            <a:r>
              <a:rPr lang="en-ZA" sz="8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Disclaimer: You are free to download, copy, translate or adapt this story and use the illustrations as long as you attribute or credit the original author/s and illustrator/s.</a:t>
            </a:r>
            <a:endParaRPr lang="en-ZA" sz="800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417" y="3749037"/>
            <a:ext cx="694945" cy="23774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778520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1833857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65761" y="1624261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Writer: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365761" y="229058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Illustrations: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3" name="TextBox 22"/>
          <p:cNvSpPr txBox="1"/>
          <p:nvPr userDrawn="1"/>
        </p:nvSpPr>
        <p:spPr>
          <a:xfrm>
            <a:off x="365761" y="293865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rgbClr val="2E73A4"/>
                </a:solidFill>
                <a:latin typeface="Century Gothic" pitchFamily="34" charset="0"/>
              </a:rPr>
              <a:t>Translated by:</a:t>
            </a:r>
            <a:endParaRPr lang="en-ZA" dirty="0">
              <a:solidFill>
                <a:srgbClr val="2E73A4"/>
              </a:solidFill>
              <a:latin typeface="Century Gothic" pitchFamily="34" charset="0"/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25036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15468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Translator Name</a:t>
            </a:r>
            <a:endParaRPr lang="en-ZA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022977" y="564763"/>
            <a:ext cx="2979824" cy="2979824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65761" y="355483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Date of Publication:</a:t>
            </a:r>
            <a:endParaRPr lang="en-ZA" dirty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65125" y="3770863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</a:t>
            </a:r>
            <a:r>
              <a:rPr lang="en-US" dirty="0" err="1" smtClean="0"/>
              <a:t>Translater</a:t>
            </a:r>
            <a:r>
              <a:rPr lang="en-US" dirty="0" smtClean="0"/>
              <a:t>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69139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90916" y="690048"/>
            <a:ext cx="4579430" cy="1202373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82630" y="1892422"/>
            <a:ext cx="4596002" cy="2000309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50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ure with Text Box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1570842" y="1624590"/>
            <a:ext cx="4419578" cy="2080058"/>
          </a:xfrm>
          <a:solidFill>
            <a:schemeClr val="tx2"/>
          </a:solidFill>
          <a:ln w="1270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97106" y="1770017"/>
            <a:ext cx="4167051" cy="924591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00371" y="2694610"/>
            <a:ext cx="4160521" cy="858488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998" y="4130058"/>
            <a:ext cx="2200020" cy="98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35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21815"/>
          <a:stretch/>
        </p:blipFill>
        <p:spPr>
          <a:xfrm>
            <a:off x="1619793" y="1162594"/>
            <a:ext cx="5941469" cy="41666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362557" y="1296568"/>
            <a:ext cx="3418868" cy="837409"/>
          </a:xfrm>
        </p:spPr>
        <p:txBody>
          <a:bodyPr anchor="b" anchorCtr="0"/>
          <a:lstStyle>
            <a:lvl1pPr algn="ctr">
              <a:defRPr b="1" baseline="0"/>
            </a:lvl1pPr>
          </a:lstStyle>
          <a:p>
            <a:r>
              <a:rPr lang="en-US" dirty="0" smtClean="0"/>
              <a:t>Click to edit Story Title</a:t>
            </a:r>
            <a:endParaRPr lang="en-ZA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840" y="566641"/>
            <a:ext cx="1637181" cy="729927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697" y="2351905"/>
            <a:ext cx="3428728" cy="437015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  <a:lvl2pPr marL="368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365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04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73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41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09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77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4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Name</a:t>
            </a:r>
            <a:endParaRPr lang="en-Z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65761" y="2142309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Writer: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65761" y="2808635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Illustrations: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5761" y="3456707"/>
            <a:ext cx="3415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dirty="0" smtClean="0">
                <a:solidFill>
                  <a:schemeClr val="accent6"/>
                </a:solidFill>
              </a:rPr>
              <a:t>Design &amp; Layout:</a:t>
            </a:r>
            <a:endParaRPr lang="en-ZA" dirty="0">
              <a:solidFill>
                <a:schemeClr val="accent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125" y="302171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Illustrator Name</a:t>
            </a:r>
            <a:endParaRPr lang="en-ZA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65125" y="3672731"/>
            <a:ext cx="3416300" cy="502920"/>
          </a:xfrm>
        </p:spPr>
        <p:txBody>
          <a:bodyPr/>
          <a:lstStyle>
            <a:lvl1pPr algn="ctr">
              <a:defRPr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Designer Name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4280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0847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2798451" y="368577"/>
            <a:ext cx="4418960" cy="4418960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49765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Full Page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2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4439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Background Colour Image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735" y="4922969"/>
            <a:ext cx="621793" cy="27736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52851" y="1008001"/>
            <a:ext cx="2330349" cy="375254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insert Text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69735" y="4939414"/>
            <a:ext cx="621793" cy="283733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accent6"/>
                </a:solidFill>
              </a:defRPr>
            </a:lvl1pPr>
          </a:lstStyle>
          <a:p>
            <a:fld id="{5BE3AC4B-F37E-4F81-8388-BF1F5D7BD590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68759" y="368577"/>
            <a:ext cx="4418960" cy="4418960"/>
          </a:xfrm>
          <a:noFill/>
          <a:ln w="127000">
            <a:noFill/>
            <a:miter lim="800000"/>
          </a:ln>
        </p:spPr>
        <p:txBody>
          <a:bodyPr/>
          <a:lstStyle/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09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5831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70" r:id="rId5"/>
    <p:sldLayoutId id="2147483650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5402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22300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90574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58849" indent="-28575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063" y="213417"/>
            <a:ext cx="6805137" cy="888206"/>
          </a:xfrm>
          <a:prstGeom prst="rect">
            <a:avLst/>
          </a:prstGeom>
        </p:spPr>
        <p:txBody>
          <a:bodyPr vert="horz" lIns="73655" tIns="36827" rIns="73655" bIns="36827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063" y="1243489"/>
            <a:ext cx="6805137" cy="3517051"/>
          </a:xfrm>
          <a:prstGeom prst="rect">
            <a:avLst/>
          </a:prstGeom>
        </p:spPr>
        <p:txBody>
          <a:bodyPr vert="horz" lIns="73655" tIns="36827" rIns="73655" bIns="36827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ZA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7561263" cy="5329238"/>
            <a:chOff x="0" y="0"/>
            <a:chExt cx="7561263" cy="5329238"/>
          </a:xfrm>
        </p:grpSpPr>
        <p:cxnSp>
          <p:nvCxnSpPr>
            <p:cNvPr id="8" name="Straight Connector 7"/>
            <p:cNvCxnSpPr/>
            <p:nvPr userDrawn="1"/>
          </p:nvCxnSpPr>
          <p:spPr>
            <a:xfrm>
              <a:off x="0" y="360000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>
              <a:off x="0" y="4785506"/>
              <a:ext cx="7561263" cy="0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36000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7204360" y="0"/>
              <a:ext cx="0" cy="5329238"/>
            </a:xfrm>
            <a:prstGeom prst="lin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671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736549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736549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1pPr>
      <a:lvl2pPr marL="65402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2pPr>
      <a:lvl3pPr marL="1022300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3pPr>
      <a:lvl4pPr marL="1390574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4pPr>
      <a:lvl5pPr marL="1758849" indent="0" algn="l" defTabSz="73654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Century Gothic" pitchFamily="34" charset="0"/>
          <a:ea typeface="+mn-ea"/>
          <a:cs typeface="+mn-cs"/>
        </a:defRPr>
      </a:lvl5pPr>
      <a:lvl6pPr marL="202551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93785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62060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30334" indent="-184137" algn="l" defTabSz="736549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8275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36549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04824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7309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41373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09648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7922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46197" algn="l" defTabSz="7365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ZA" dirty="0" smtClean="0"/>
              <a:t>The </a:t>
            </a:r>
            <a:r>
              <a:rPr lang="en-ZA" dirty="0" err="1" smtClean="0"/>
              <a:t>Honeyguide’s</a:t>
            </a:r>
            <a:r>
              <a:rPr lang="en-ZA" dirty="0" smtClean="0"/>
              <a:t>  Revenge</a:t>
            </a:r>
            <a:endParaRPr lang="en-Z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ZA" dirty="0" smtClean="0"/>
              <a:t>Adapted from a Zulu folktale by Tessa Welch </a:t>
            </a:r>
          </a:p>
          <a:p>
            <a:pPr algn="ctr"/>
            <a:r>
              <a:rPr lang="en-ZA" dirty="0" smtClean="0"/>
              <a:t>Illustrations by </a:t>
            </a:r>
            <a:r>
              <a:rPr lang="en-ZA" dirty="0" err="1" smtClean="0"/>
              <a:t>Wiehan</a:t>
            </a:r>
            <a:r>
              <a:rPr lang="en-ZA" dirty="0" smtClean="0"/>
              <a:t> de </a:t>
            </a:r>
            <a:r>
              <a:rPr lang="en-ZA" dirty="0" err="1" smtClean="0"/>
              <a:t>Jager</a:t>
            </a:r>
            <a:endParaRPr lang="en-ZA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2844171" y="853626"/>
            <a:ext cx="3875128" cy="3875128"/>
          </a:xfrm>
        </p:spPr>
      </p:pic>
    </p:spTree>
    <p:extLst>
      <p:ext uri="{BB962C8B-B14F-4D97-AF65-F5344CB8AC3E}">
        <p14:creationId xmlns:p14="http://schemas.microsoft.com/office/powerpoint/2010/main" val="33813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1557338" y="346075"/>
            <a:ext cx="4419600" cy="4418013"/>
          </a:xfrm>
        </p:spPr>
      </p:pic>
    </p:spTree>
    <p:extLst>
      <p:ext uri="{BB962C8B-B14F-4D97-AF65-F5344CB8AC3E}">
        <p14:creationId xmlns:p14="http://schemas.microsoft.com/office/powerpoint/2010/main" val="165321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>
            <a:normAutofit/>
          </a:bodyPr>
          <a:lstStyle/>
          <a:p>
            <a:r>
              <a:rPr lang="en-ZA" sz="2000" dirty="0">
                <a:latin typeface="Century Gothic" pitchFamily="34" charset="0"/>
              </a:rPr>
              <a:t>When </a:t>
            </a:r>
            <a:r>
              <a:rPr lang="en-ZA" sz="2000" dirty="0" smtClean="0">
                <a:latin typeface="Century Gothic" pitchFamily="34" charset="0"/>
              </a:rPr>
              <a:t>the bees were </a:t>
            </a:r>
            <a:r>
              <a:rPr lang="en-ZA" sz="2000" dirty="0">
                <a:latin typeface="Century Gothic" pitchFamily="34" charset="0"/>
              </a:rPr>
              <a:t>out,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pushed his hands into the nest. He took out handfuls of the heavy comb, dripping with rich honey and full of fat, white grubs.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He put the </a:t>
            </a:r>
            <a:r>
              <a:rPr lang="en-ZA" sz="2000" dirty="0">
                <a:latin typeface="Century Gothic" pitchFamily="34" charset="0"/>
              </a:rPr>
              <a:t>comb carefully in the pouch </a:t>
            </a:r>
            <a:r>
              <a:rPr lang="en-ZA" sz="2000" dirty="0" smtClean="0">
                <a:latin typeface="Century Gothic" pitchFamily="34" charset="0"/>
              </a:rPr>
              <a:t>he carried on his shoulder, and started to climb down </a:t>
            </a:r>
            <a:r>
              <a:rPr lang="en-ZA" sz="2000" dirty="0">
                <a:latin typeface="Century Gothic" pitchFamily="34" charset="0"/>
              </a:rPr>
              <a:t>the tree. </a:t>
            </a:r>
          </a:p>
          <a:p>
            <a:endParaRPr lang="en-ZA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18"/>
          <a:stretch>
            <a:fillRect/>
          </a:stretch>
        </p:blipFill>
        <p:spPr>
          <a:xfrm>
            <a:off x="1568450" y="403225"/>
            <a:ext cx="4419600" cy="4418013"/>
          </a:xfrm>
        </p:spPr>
      </p:pic>
    </p:spTree>
    <p:extLst>
      <p:ext uri="{BB962C8B-B14F-4D97-AF65-F5344CB8AC3E}">
        <p14:creationId xmlns:p14="http://schemas.microsoft.com/office/powerpoint/2010/main" val="210549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/>
          <a:lstStyle/>
          <a:p>
            <a:r>
              <a:rPr lang="en-ZA" sz="2000" dirty="0" err="1">
                <a:latin typeface="Century Gothic" pitchFamily="34" charset="0"/>
              </a:rPr>
              <a:t>Ngede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eagerly watched everything that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 was doing. </a:t>
            </a:r>
            <a:r>
              <a:rPr lang="en-ZA" sz="2000" dirty="0">
                <a:latin typeface="Century Gothic" pitchFamily="34" charset="0"/>
              </a:rPr>
              <a:t>He </a:t>
            </a:r>
            <a:r>
              <a:rPr lang="en-ZA" sz="2000" dirty="0" smtClean="0">
                <a:latin typeface="Century Gothic" pitchFamily="34" charset="0"/>
              </a:rPr>
              <a:t>was waiting for him to leave </a:t>
            </a:r>
            <a:r>
              <a:rPr lang="en-ZA" sz="2000" dirty="0">
                <a:latin typeface="Century Gothic" pitchFamily="34" charset="0"/>
              </a:rPr>
              <a:t>a fat piece of honeycomb as a thank-offering to the </a:t>
            </a:r>
            <a:r>
              <a:rPr lang="en-ZA" sz="2000" dirty="0" err="1">
                <a:latin typeface="Century Gothic" pitchFamily="34" charset="0"/>
              </a:rPr>
              <a:t>Honeyguide</a:t>
            </a:r>
            <a:r>
              <a:rPr lang="en-ZA" sz="2000" dirty="0">
                <a:latin typeface="Century Gothic" pitchFamily="34" charset="0"/>
              </a:rPr>
              <a:t>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flittered from branch to branch, closer and closer to the ground. Finally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reached the </a:t>
            </a:r>
            <a:r>
              <a:rPr lang="en-ZA" sz="2000" dirty="0" smtClean="0">
                <a:latin typeface="Century Gothic" pitchFamily="34" charset="0"/>
              </a:rPr>
              <a:t>bottom of the tree. </a:t>
            </a:r>
          </a:p>
          <a:p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 perched on a rock </a:t>
            </a:r>
            <a:r>
              <a:rPr lang="en-ZA" sz="2000" dirty="0">
                <a:latin typeface="Century Gothic" pitchFamily="34" charset="0"/>
              </a:rPr>
              <a:t>near the </a:t>
            </a:r>
            <a:r>
              <a:rPr lang="en-ZA" sz="2000" dirty="0" smtClean="0">
                <a:latin typeface="Century Gothic" pitchFamily="34" charset="0"/>
              </a:rPr>
              <a:t>boy </a:t>
            </a:r>
            <a:r>
              <a:rPr lang="en-ZA" sz="2000" dirty="0">
                <a:latin typeface="Century Gothic" pitchFamily="34" charset="0"/>
              </a:rPr>
              <a:t>and </a:t>
            </a:r>
            <a:r>
              <a:rPr lang="en-ZA" sz="2000" dirty="0" smtClean="0">
                <a:latin typeface="Century Gothic" pitchFamily="34" charset="0"/>
              </a:rPr>
              <a:t>waited </a:t>
            </a:r>
            <a:r>
              <a:rPr lang="en-ZA" sz="2000" dirty="0">
                <a:latin typeface="Century Gothic" pitchFamily="34" charset="0"/>
              </a:rPr>
              <a:t>for his </a:t>
            </a:r>
            <a:r>
              <a:rPr lang="en-ZA" sz="2000" dirty="0" smtClean="0">
                <a:latin typeface="Century Gothic" pitchFamily="34" charset="0"/>
              </a:rPr>
              <a:t>reward.</a:t>
            </a:r>
            <a:endParaRPr lang="en-ZA" sz="2000" dirty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368300"/>
            <a:ext cx="4419600" cy="4419600"/>
          </a:xfrm>
        </p:spPr>
      </p:pic>
    </p:spTree>
    <p:extLst>
      <p:ext uri="{BB962C8B-B14F-4D97-AF65-F5344CB8AC3E}">
        <p14:creationId xmlns:p14="http://schemas.microsoft.com/office/powerpoint/2010/main" val="14612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58496" y="566212"/>
            <a:ext cx="5189219" cy="3752540"/>
          </a:xfrm>
        </p:spPr>
        <p:txBody>
          <a:bodyPr>
            <a:noAutofit/>
          </a:bodyPr>
          <a:lstStyle/>
          <a:p>
            <a:r>
              <a:rPr lang="en-ZA" sz="2000" dirty="0">
                <a:latin typeface="Century Gothic" pitchFamily="34" charset="0"/>
              </a:rPr>
              <a:t>But,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put out the fire, picked up his </a:t>
            </a:r>
            <a:r>
              <a:rPr lang="en-ZA" sz="2000" dirty="0" smtClean="0">
                <a:latin typeface="Century Gothic" pitchFamily="34" charset="0"/>
              </a:rPr>
              <a:t>spear </a:t>
            </a:r>
            <a:r>
              <a:rPr lang="en-ZA" sz="2000" dirty="0">
                <a:latin typeface="Century Gothic" pitchFamily="34" charset="0"/>
              </a:rPr>
              <a:t>and started walking home, </a:t>
            </a:r>
            <a:r>
              <a:rPr lang="en-ZA" sz="2000" dirty="0" smtClean="0">
                <a:latin typeface="Century Gothic" pitchFamily="34" charset="0"/>
              </a:rPr>
              <a:t>ignoring the bird</a:t>
            </a:r>
            <a:r>
              <a:rPr lang="en-ZA" sz="2000" dirty="0">
                <a:latin typeface="Century Gothic" pitchFamily="34" charset="0"/>
              </a:rPr>
              <a:t>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 called out angrily, </a:t>
            </a:r>
            <a:r>
              <a:rPr lang="en-ZA" sz="2000" dirty="0">
                <a:latin typeface="Century Gothic" pitchFamily="34" charset="0"/>
              </a:rPr>
              <a:t>"VIC-</a:t>
            </a:r>
            <a:r>
              <a:rPr lang="en-ZA" sz="2000" dirty="0" err="1">
                <a:latin typeface="Century Gothic" pitchFamily="34" charset="0"/>
              </a:rPr>
              <a:t>torr</a:t>
            </a:r>
            <a:r>
              <a:rPr lang="en-ZA" sz="2000" dirty="0">
                <a:latin typeface="Century Gothic" pitchFamily="34" charset="0"/>
              </a:rPr>
              <a:t>! VIC-</a:t>
            </a:r>
            <a:r>
              <a:rPr lang="en-ZA" sz="2000" dirty="0" err="1">
                <a:latin typeface="Century Gothic" pitchFamily="34" charset="0"/>
              </a:rPr>
              <a:t>torrr</a:t>
            </a:r>
            <a:r>
              <a:rPr lang="en-ZA" sz="2000" dirty="0">
                <a:latin typeface="Century Gothic" pitchFamily="34" charset="0"/>
              </a:rPr>
              <a:t>!"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stopped, stared at the little bird and laughed aloud. "You want some </a:t>
            </a:r>
            <a:r>
              <a:rPr lang="en-ZA" sz="2000" dirty="0" smtClean="0">
                <a:latin typeface="Century Gothic" pitchFamily="34" charset="0"/>
              </a:rPr>
              <a:t>honey, </a:t>
            </a:r>
            <a:r>
              <a:rPr lang="en-ZA" sz="2000" dirty="0">
                <a:latin typeface="Century Gothic" pitchFamily="34" charset="0"/>
              </a:rPr>
              <a:t>do you, my friend? Ha! </a:t>
            </a:r>
            <a:r>
              <a:rPr lang="en-ZA" sz="2000" dirty="0" smtClean="0">
                <a:latin typeface="Century Gothic" pitchFamily="34" charset="0"/>
              </a:rPr>
              <a:t>But I did all the work, and got all the stings. Why </a:t>
            </a:r>
            <a:r>
              <a:rPr lang="en-ZA" sz="2000" dirty="0">
                <a:latin typeface="Century Gothic" pitchFamily="34" charset="0"/>
              </a:rPr>
              <a:t>should I share any of this lovely honey with </a:t>
            </a:r>
            <a:r>
              <a:rPr lang="en-ZA" sz="2000" dirty="0" smtClean="0">
                <a:latin typeface="Century Gothic" pitchFamily="34" charset="0"/>
              </a:rPr>
              <a:t>you?" Then he walked off.</a:t>
            </a:r>
          </a:p>
          <a:p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was furious! </a:t>
            </a:r>
            <a:r>
              <a:rPr lang="en-ZA" sz="2000" dirty="0" smtClean="0">
                <a:latin typeface="Century Gothic" pitchFamily="34" charset="0"/>
              </a:rPr>
              <a:t>This was no way to treat him! But he would get his revenge. </a:t>
            </a:r>
            <a:endParaRPr lang="en-ZA" sz="1600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16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414338"/>
            <a:ext cx="4419600" cy="4419600"/>
          </a:xfrm>
        </p:spPr>
      </p:pic>
    </p:spTree>
    <p:extLst>
      <p:ext uri="{BB962C8B-B14F-4D97-AF65-F5344CB8AC3E}">
        <p14:creationId xmlns:p14="http://schemas.microsoft.com/office/powerpoint/2010/main" val="23722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>
            <a:normAutofit fontScale="92500"/>
          </a:bodyPr>
          <a:lstStyle/>
          <a:p>
            <a:r>
              <a:rPr lang="en-ZA" sz="2000" dirty="0" smtClean="0">
                <a:latin typeface="Century Gothic" pitchFamily="34" charset="0"/>
              </a:rPr>
              <a:t>One </a:t>
            </a:r>
            <a:r>
              <a:rPr lang="en-ZA" sz="2000" dirty="0">
                <a:latin typeface="Century Gothic" pitchFamily="34" charset="0"/>
              </a:rPr>
              <a:t>day several weeks later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again heard the honey call of the </a:t>
            </a:r>
            <a:r>
              <a:rPr lang="en-ZA" sz="2000" dirty="0" err="1">
                <a:latin typeface="Century Gothic" pitchFamily="34" charset="0"/>
              </a:rPr>
              <a:t>Ngede</a:t>
            </a:r>
            <a:r>
              <a:rPr lang="en-ZA" sz="2000" dirty="0">
                <a:latin typeface="Century Gothic" pitchFamily="34" charset="0"/>
              </a:rPr>
              <a:t>. </a:t>
            </a:r>
            <a:r>
              <a:rPr lang="en-ZA" sz="2000" dirty="0" smtClean="0">
                <a:latin typeface="Century Gothic" pitchFamily="34" charset="0"/>
              </a:rPr>
              <a:t>He remembered the delicious honey, and eagerly </a:t>
            </a:r>
            <a:r>
              <a:rPr lang="en-ZA" sz="2000" dirty="0">
                <a:latin typeface="Century Gothic" pitchFamily="34" charset="0"/>
              </a:rPr>
              <a:t>followed the </a:t>
            </a:r>
            <a:r>
              <a:rPr lang="en-ZA" sz="2000" dirty="0" smtClean="0">
                <a:latin typeface="Century Gothic" pitchFamily="34" charset="0"/>
              </a:rPr>
              <a:t>bird </a:t>
            </a:r>
            <a:r>
              <a:rPr lang="en-ZA" sz="2000" dirty="0">
                <a:latin typeface="Century Gothic" pitchFamily="34" charset="0"/>
              </a:rPr>
              <a:t>once again.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After leading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 along the edge </a:t>
            </a:r>
            <a:r>
              <a:rPr lang="en-ZA" sz="2000" dirty="0">
                <a:latin typeface="Century Gothic" pitchFamily="34" charset="0"/>
              </a:rPr>
              <a:t>of the forest, </a:t>
            </a:r>
            <a:r>
              <a:rPr lang="en-ZA" sz="2000" dirty="0" err="1">
                <a:latin typeface="Century Gothic" pitchFamily="34" charset="0"/>
              </a:rPr>
              <a:t>Ngede</a:t>
            </a:r>
            <a:r>
              <a:rPr lang="en-ZA" sz="2000" dirty="0">
                <a:latin typeface="Century Gothic" pitchFamily="34" charset="0"/>
              </a:rPr>
              <a:t> </a:t>
            </a:r>
            <a:r>
              <a:rPr lang="en-ZA" sz="2000" dirty="0" smtClean="0">
                <a:latin typeface="Century Gothic" pitchFamily="34" charset="0"/>
              </a:rPr>
              <a:t>stopped to </a:t>
            </a:r>
            <a:r>
              <a:rPr lang="en-ZA" sz="2000" dirty="0">
                <a:latin typeface="Century Gothic" pitchFamily="34" charset="0"/>
              </a:rPr>
              <a:t>rest in a great umbrella thorn.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"</a:t>
            </a:r>
            <a:r>
              <a:rPr lang="en-ZA" sz="2000" dirty="0" err="1">
                <a:latin typeface="Century Gothic" pitchFamily="34" charset="0"/>
              </a:rPr>
              <a:t>Ahh</a:t>
            </a:r>
            <a:r>
              <a:rPr lang="en-ZA" sz="2000" dirty="0">
                <a:latin typeface="Century Gothic" pitchFamily="34" charset="0"/>
              </a:rPr>
              <a:t>," thought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. "The hive must be in this tree." He quickly made his small fire and began </a:t>
            </a:r>
            <a:r>
              <a:rPr lang="en-ZA" sz="2000" dirty="0" smtClean="0">
                <a:latin typeface="Century Gothic" pitchFamily="34" charset="0"/>
              </a:rPr>
              <a:t>to climb, </a:t>
            </a:r>
            <a:r>
              <a:rPr lang="en-ZA" sz="2000" dirty="0">
                <a:latin typeface="Century Gothic" pitchFamily="34" charset="0"/>
              </a:rPr>
              <a:t>the </a:t>
            </a:r>
            <a:r>
              <a:rPr lang="en-ZA" sz="2000" dirty="0" smtClean="0">
                <a:latin typeface="Century Gothic" pitchFamily="34" charset="0"/>
              </a:rPr>
              <a:t>smoking branch </a:t>
            </a:r>
            <a:r>
              <a:rPr lang="en-ZA" sz="2000" dirty="0">
                <a:latin typeface="Century Gothic" pitchFamily="34" charset="0"/>
              </a:rPr>
              <a:t>in his teeth.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sat and watched.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18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1546225" y="379413"/>
            <a:ext cx="4418013" cy="4419600"/>
          </a:xfrm>
        </p:spPr>
      </p:pic>
    </p:spTree>
    <p:extLst>
      <p:ext uri="{BB962C8B-B14F-4D97-AF65-F5344CB8AC3E}">
        <p14:creationId xmlns:p14="http://schemas.microsoft.com/office/powerpoint/2010/main" val="155261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>
            <a:normAutofit lnSpcReduction="10000"/>
          </a:bodyPr>
          <a:lstStyle/>
          <a:p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climbed, wondering why he didn't hear the usual buzzing. "Perhaps the </a:t>
            </a:r>
            <a:r>
              <a:rPr lang="en-ZA" sz="2000" dirty="0" smtClean="0">
                <a:latin typeface="Century Gothic" pitchFamily="34" charset="0"/>
              </a:rPr>
              <a:t>hive </a:t>
            </a:r>
            <a:r>
              <a:rPr lang="en-ZA" sz="2000" dirty="0">
                <a:latin typeface="Century Gothic" pitchFamily="34" charset="0"/>
              </a:rPr>
              <a:t>is deep in the tree," he thought to himself.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He pulled himself up another branch. But instead of the hive, he was staring into the face of a leopard!</a:t>
            </a:r>
          </a:p>
          <a:p>
            <a:r>
              <a:rPr lang="en-ZA" sz="2000" dirty="0" smtClean="0">
                <a:latin typeface="Century Gothic" pitchFamily="34" charset="0"/>
              </a:rPr>
              <a:t>Leopard </a:t>
            </a:r>
            <a:r>
              <a:rPr lang="en-ZA" sz="2000" dirty="0">
                <a:latin typeface="Century Gothic" pitchFamily="34" charset="0"/>
              </a:rPr>
              <a:t>was </a:t>
            </a:r>
            <a:r>
              <a:rPr lang="en-ZA" sz="2000" dirty="0" smtClean="0">
                <a:latin typeface="Century Gothic" pitchFamily="34" charset="0"/>
              </a:rPr>
              <a:t>very angry </a:t>
            </a:r>
            <a:r>
              <a:rPr lang="en-ZA" sz="2000" dirty="0">
                <a:latin typeface="Century Gothic" pitchFamily="34" charset="0"/>
              </a:rPr>
              <a:t>at having her sleep so rudely interrupted. </a:t>
            </a:r>
            <a:r>
              <a:rPr lang="en-ZA" sz="2000" dirty="0" smtClean="0">
                <a:latin typeface="Century Gothic" pitchFamily="34" charset="0"/>
              </a:rPr>
              <a:t>She </a:t>
            </a:r>
            <a:r>
              <a:rPr lang="en-ZA" sz="2000" dirty="0">
                <a:latin typeface="Century Gothic" pitchFamily="34" charset="0"/>
              </a:rPr>
              <a:t>narrowed her eyes, opened her mouth to reveal her very large and very sharp </a:t>
            </a:r>
            <a:r>
              <a:rPr lang="en-ZA" sz="2000" dirty="0" smtClean="0">
                <a:latin typeface="Century Gothic" pitchFamily="34" charset="0"/>
              </a:rPr>
              <a:t>teeth.</a:t>
            </a:r>
            <a:endParaRPr lang="en-ZA" sz="2000" dirty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698643"/>
            <a:ext cx="5189219" cy="4061898"/>
          </a:xfrm>
        </p:spPr>
        <p:txBody>
          <a:bodyPr>
            <a:normAutofit/>
          </a:bodyPr>
          <a:lstStyle/>
          <a:p>
            <a:pPr algn="ctr"/>
            <a:r>
              <a:rPr lang="en-ZA" sz="2000" dirty="0" smtClean="0">
                <a:latin typeface="Century Gothic" pitchFamily="34" charset="0"/>
              </a:rPr>
              <a:t>This is the story of </a:t>
            </a:r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, the </a:t>
            </a:r>
            <a:r>
              <a:rPr lang="en-ZA" sz="2000" dirty="0" err="1" smtClean="0">
                <a:latin typeface="Century Gothic" pitchFamily="34" charset="0"/>
              </a:rPr>
              <a:t>Honeyguide</a:t>
            </a:r>
            <a:r>
              <a:rPr lang="en-ZA" sz="2000" dirty="0" smtClean="0">
                <a:latin typeface="Century Gothic" pitchFamily="34" charset="0"/>
              </a:rPr>
              <a:t>, and a </a:t>
            </a:r>
            <a:r>
              <a:rPr lang="en-ZA" sz="2000" dirty="0">
                <a:latin typeface="Century Gothic" pitchFamily="34" charset="0"/>
              </a:rPr>
              <a:t>greedy young man </a:t>
            </a:r>
            <a:r>
              <a:rPr lang="en-ZA" sz="2000" dirty="0" smtClean="0">
                <a:latin typeface="Century Gothic" pitchFamily="34" charset="0"/>
              </a:rPr>
              <a:t>named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.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</a:t>
            </a:fld>
            <a:endParaRPr lang="en-Z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56" y="1713828"/>
            <a:ext cx="1656979" cy="3225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352" y="1916904"/>
            <a:ext cx="1785995" cy="174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20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1535113" y="379413"/>
            <a:ext cx="4418012" cy="4419600"/>
          </a:xfrm>
        </p:spPr>
      </p:pic>
    </p:spTree>
    <p:extLst>
      <p:ext uri="{BB962C8B-B14F-4D97-AF65-F5344CB8AC3E}">
        <p14:creationId xmlns:p14="http://schemas.microsoft.com/office/powerpoint/2010/main" val="25410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Before Leopard could take a swipe at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, he rushed </a:t>
            </a:r>
            <a:r>
              <a:rPr lang="en-ZA" sz="2000" dirty="0">
                <a:latin typeface="Century Gothic" pitchFamily="34" charset="0"/>
              </a:rPr>
              <a:t>down the </a:t>
            </a:r>
            <a:r>
              <a:rPr lang="en-ZA" sz="2000" dirty="0" smtClean="0">
                <a:latin typeface="Century Gothic" pitchFamily="34" charset="0"/>
              </a:rPr>
              <a:t>tree.</a:t>
            </a:r>
          </a:p>
          <a:p>
            <a:r>
              <a:rPr lang="en-ZA" sz="2000" dirty="0" smtClean="0">
                <a:latin typeface="Century Gothic" pitchFamily="34" charset="0"/>
              </a:rPr>
              <a:t>In his hurry he missed a branch, and landed </a:t>
            </a:r>
            <a:r>
              <a:rPr lang="en-ZA" sz="2000" dirty="0">
                <a:latin typeface="Century Gothic" pitchFamily="34" charset="0"/>
              </a:rPr>
              <a:t>with a heavy thud on the </a:t>
            </a:r>
            <a:r>
              <a:rPr lang="en-ZA" sz="2000" dirty="0" smtClean="0">
                <a:latin typeface="Century Gothic" pitchFamily="34" charset="0"/>
              </a:rPr>
              <a:t>ground twisting his ankle. He hobbled off as fast as he could. </a:t>
            </a:r>
          </a:p>
          <a:p>
            <a:r>
              <a:rPr lang="en-ZA" sz="2000" dirty="0" smtClean="0">
                <a:latin typeface="Century Gothic" pitchFamily="34" charset="0"/>
              </a:rPr>
              <a:t>Luckily for him, Leopard was still too sleepy to chase him. </a:t>
            </a:r>
          </a:p>
          <a:p>
            <a:r>
              <a:rPr lang="en-ZA" sz="2000" dirty="0" err="1">
                <a:latin typeface="Century Gothic" pitchFamily="34" charset="0"/>
              </a:rPr>
              <a:t>Ngede</a:t>
            </a:r>
            <a:r>
              <a:rPr lang="en-ZA" sz="2000" dirty="0">
                <a:latin typeface="Century Gothic" pitchFamily="34" charset="0"/>
              </a:rPr>
              <a:t>, the </a:t>
            </a:r>
            <a:r>
              <a:rPr lang="en-ZA" sz="2000" dirty="0" err="1">
                <a:latin typeface="Century Gothic" pitchFamily="34" charset="0"/>
              </a:rPr>
              <a:t>Honeyguide</a:t>
            </a:r>
            <a:r>
              <a:rPr lang="en-ZA" sz="2000" dirty="0">
                <a:latin typeface="Century Gothic" pitchFamily="34" charset="0"/>
              </a:rPr>
              <a:t>, had his revenge. </a:t>
            </a:r>
          </a:p>
          <a:p>
            <a:r>
              <a:rPr lang="en-ZA" sz="2000" dirty="0">
                <a:latin typeface="Century Gothic" pitchFamily="34" charset="0"/>
              </a:rPr>
              <a:t>And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learned his lesson. </a:t>
            </a:r>
          </a:p>
          <a:p>
            <a:endParaRPr lang="en-ZA" sz="2000" dirty="0" smtClean="0"/>
          </a:p>
          <a:p>
            <a:endParaRPr lang="en-ZA" sz="1800" dirty="0" smtClean="0"/>
          </a:p>
          <a:p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06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22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1592263" y="379413"/>
            <a:ext cx="4418012" cy="4419600"/>
          </a:xfrm>
        </p:spPr>
      </p:pic>
    </p:spTree>
    <p:extLst>
      <p:ext uri="{BB962C8B-B14F-4D97-AF65-F5344CB8AC3E}">
        <p14:creationId xmlns:p14="http://schemas.microsoft.com/office/powerpoint/2010/main" val="7000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>
            <a:normAutofit/>
          </a:bodyPr>
          <a:lstStyle/>
          <a:p>
            <a:endParaRPr lang="en-ZA" sz="1800" dirty="0" smtClean="0"/>
          </a:p>
          <a:p>
            <a:r>
              <a:rPr lang="en-ZA" sz="2000" dirty="0" smtClean="0">
                <a:latin typeface="Century Gothic" pitchFamily="34" charset="0"/>
              </a:rPr>
              <a:t>And so, when the children of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, and the children of the children of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, hear the story of </a:t>
            </a:r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 they have respect for the little bird. </a:t>
            </a:r>
          </a:p>
          <a:p>
            <a:r>
              <a:rPr lang="en-ZA" sz="2000" dirty="0" smtClean="0">
                <a:latin typeface="Century Gothic" pitchFamily="34" charset="0"/>
              </a:rPr>
              <a:t>Whenever they harvest honey, they make sure to leave the biggest part of the comb for </a:t>
            </a:r>
            <a:r>
              <a:rPr lang="en-ZA" sz="2000" dirty="0" err="1" smtClean="0">
                <a:latin typeface="Century Gothic" pitchFamily="34" charset="0"/>
              </a:rPr>
              <a:t>Honeyguide</a:t>
            </a:r>
            <a:r>
              <a:rPr lang="en-ZA" sz="2000" dirty="0" smtClean="0">
                <a:latin typeface="Century Gothic" pitchFamily="34" charset="0"/>
              </a:rPr>
              <a:t>! </a:t>
            </a:r>
          </a:p>
          <a:p>
            <a:endParaRPr lang="en-ZA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23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062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The </a:t>
            </a:r>
            <a:r>
              <a:rPr lang="en-ZA" dirty="0" err="1" smtClean="0"/>
              <a:t>Honeyguide’s</a:t>
            </a:r>
            <a:r>
              <a:rPr lang="en-ZA" dirty="0" smtClean="0"/>
              <a:t> Revenge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697" y="1905776"/>
            <a:ext cx="3428728" cy="437015"/>
          </a:xfrm>
        </p:spPr>
        <p:txBody>
          <a:bodyPr>
            <a:noAutofit/>
          </a:bodyPr>
          <a:lstStyle/>
          <a:p>
            <a:r>
              <a:rPr lang="en-ZA" sz="1100" dirty="0" smtClean="0"/>
              <a:t>Adapted from a Zulu Folktale by Tessa Welch </a:t>
            </a:r>
            <a:endParaRPr lang="en-ZA" sz="1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65125" y="2575582"/>
            <a:ext cx="3416300" cy="502920"/>
          </a:xfrm>
        </p:spPr>
        <p:txBody>
          <a:bodyPr>
            <a:normAutofit/>
          </a:bodyPr>
          <a:lstStyle/>
          <a:p>
            <a:r>
              <a:rPr lang="en-ZA" sz="1100" dirty="0" err="1" smtClean="0"/>
              <a:t>Wiehan</a:t>
            </a:r>
            <a:r>
              <a:rPr lang="en-ZA" sz="1100" dirty="0" smtClean="0"/>
              <a:t> de </a:t>
            </a:r>
            <a:r>
              <a:rPr lang="en-ZA" sz="1100" dirty="0" err="1" smtClean="0"/>
              <a:t>Jager</a:t>
            </a:r>
            <a:r>
              <a:rPr lang="en-ZA" sz="1100" dirty="0" smtClean="0"/>
              <a:t> </a:t>
            </a:r>
            <a:endParaRPr lang="en-ZA" sz="11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65125" y="2979507"/>
            <a:ext cx="3416300" cy="544530"/>
          </a:xfrm>
          <a:solidFill>
            <a:schemeClr val="tx2"/>
          </a:solidFill>
        </p:spPr>
        <p:txBody>
          <a:bodyPr/>
          <a:lstStyle/>
          <a:p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65125" y="3503488"/>
            <a:ext cx="3416300" cy="770295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ZA" sz="1000" dirty="0" smtClean="0"/>
              <a:t> </a:t>
            </a:r>
            <a:endParaRPr lang="en-ZA" sz="1000" dirty="0"/>
          </a:p>
        </p:txBody>
      </p:sp>
      <p:sp>
        <p:nvSpPr>
          <p:cNvPr id="9" name="Rectangle 8"/>
          <p:cNvSpPr/>
          <p:nvPr/>
        </p:nvSpPr>
        <p:spPr>
          <a:xfrm>
            <a:off x="4367313" y="3434567"/>
            <a:ext cx="231826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ZA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© African Storybook Initiative, 2013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4" b="5804"/>
          <a:stretch>
            <a:fillRect/>
          </a:stretch>
        </p:blipFill>
        <p:spPr bwMode="auto">
          <a:xfrm>
            <a:off x="4427341" y="1047523"/>
            <a:ext cx="2198206" cy="19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87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>
            <a:normAutofit/>
          </a:bodyPr>
          <a:lstStyle/>
          <a:p>
            <a:r>
              <a:rPr lang="en-ZA" sz="2000" dirty="0" smtClean="0">
                <a:latin typeface="Century Gothic" pitchFamily="34" charset="0"/>
              </a:rPr>
              <a:t>One </a:t>
            </a:r>
            <a:r>
              <a:rPr lang="en-ZA" sz="2000" dirty="0">
                <a:latin typeface="Century Gothic" pitchFamily="34" charset="0"/>
              </a:rPr>
              <a:t>day while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was out hunting he heard </a:t>
            </a:r>
            <a:r>
              <a:rPr lang="en-ZA" sz="2000" dirty="0" smtClean="0">
                <a:latin typeface="Century Gothic" pitchFamily="34" charset="0"/>
              </a:rPr>
              <a:t>the call </a:t>
            </a:r>
            <a:r>
              <a:rPr lang="en-ZA" sz="2000" dirty="0">
                <a:latin typeface="Century Gothic" pitchFamily="34" charset="0"/>
              </a:rPr>
              <a:t>of </a:t>
            </a:r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. </a:t>
            </a:r>
          </a:p>
          <a:p>
            <a:r>
              <a:rPr lang="en-ZA" sz="2000" dirty="0" err="1" smtClean="0">
                <a:latin typeface="Century Gothic" pitchFamily="34" charset="0"/>
              </a:rPr>
              <a:t>Gingile's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mouth began to water at the thought of </a:t>
            </a:r>
            <a:r>
              <a:rPr lang="en-ZA" sz="2000" dirty="0" smtClean="0">
                <a:latin typeface="Century Gothic" pitchFamily="34" charset="0"/>
              </a:rPr>
              <a:t>honey. </a:t>
            </a:r>
            <a:r>
              <a:rPr lang="en-ZA" sz="2000" dirty="0">
                <a:latin typeface="Century Gothic" pitchFamily="34" charset="0"/>
              </a:rPr>
              <a:t>He stopped and listened carefully, searching until he </a:t>
            </a:r>
            <a:r>
              <a:rPr lang="en-ZA" sz="2000" dirty="0" smtClean="0">
                <a:latin typeface="Century Gothic" pitchFamily="34" charset="0"/>
              </a:rPr>
              <a:t>saw the bird in </a:t>
            </a:r>
            <a:r>
              <a:rPr lang="en-ZA" sz="2000" dirty="0">
                <a:latin typeface="Century Gothic" pitchFamily="34" charset="0"/>
              </a:rPr>
              <a:t>the branches above his head.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"</a:t>
            </a:r>
            <a:r>
              <a:rPr lang="en-ZA" sz="2000" dirty="0" err="1">
                <a:latin typeface="Century Gothic" pitchFamily="34" charset="0"/>
              </a:rPr>
              <a:t>Chitik-chitik-chitik</a:t>
            </a:r>
            <a:r>
              <a:rPr lang="en-ZA" sz="2000" dirty="0">
                <a:latin typeface="Century Gothic" pitchFamily="34" charset="0"/>
              </a:rPr>
              <a:t>," the little bird </a:t>
            </a:r>
            <a:r>
              <a:rPr lang="en-ZA" sz="2000" dirty="0" smtClean="0">
                <a:latin typeface="Century Gothic" pitchFamily="34" charset="0"/>
              </a:rPr>
              <a:t>rattled, as he flew to the next tree, and the next. </a:t>
            </a:r>
          </a:p>
          <a:p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"</a:t>
            </a:r>
            <a:r>
              <a:rPr lang="en-ZA" sz="2000" dirty="0" err="1">
                <a:latin typeface="Century Gothic" pitchFamily="34" charset="0"/>
              </a:rPr>
              <a:t>Chitik</a:t>
            </a:r>
            <a:r>
              <a:rPr lang="en-ZA" sz="2000" dirty="0">
                <a:latin typeface="Century Gothic" pitchFamily="34" charset="0"/>
              </a:rPr>
              <a:t>, </a:t>
            </a:r>
            <a:r>
              <a:rPr lang="en-ZA" sz="2000" dirty="0" err="1">
                <a:latin typeface="Century Gothic" pitchFamily="34" charset="0"/>
              </a:rPr>
              <a:t>chitik</a:t>
            </a:r>
            <a:r>
              <a:rPr lang="en-ZA" sz="2000" dirty="0">
                <a:latin typeface="Century Gothic" pitchFamily="34" charset="0"/>
              </a:rPr>
              <a:t>, </a:t>
            </a:r>
            <a:r>
              <a:rPr lang="en-ZA" sz="2000" dirty="0" err="1">
                <a:latin typeface="Century Gothic" pitchFamily="34" charset="0"/>
              </a:rPr>
              <a:t>chitik</a:t>
            </a:r>
            <a:r>
              <a:rPr lang="en-ZA" sz="2000" dirty="0">
                <a:latin typeface="Century Gothic" pitchFamily="34" charset="0"/>
              </a:rPr>
              <a:t>," he </a:t>
            </a:r>
            <a:r>
              <a:rPr lang="en-ZA" sz="2000" dirty="0" smtClean="0">
                <a:latin typeface="Century Gothic" pitchFamily="34" charset="0"/>
              </a:rPr>
              <a:t>called, stopping from time to time to </a:t>
            </a:r>
            <a:r>
              <a:rPr lang="en-ZA" sz="2000" dirty="0">
                <a:latin typeface="Century Gothic" pitchFamily="34" charset="0"/>
              </a:rPr>
              <a:t>be sure that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followed. </a:t>
            </a: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8615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919" y="345717"/>
            <a:ext cx="4418960" cy="4418960"/>
          </a:xfrm>
        </p:spPr>
      </p:pic>
    </p:spTree>
    <p:extLst>
      <p:ext uri="{BB962C8B-B14F-4D97-AF65-F5344CB8AC3E}">
        <p14:creationId xmlns:p14="http://schemas.microsoft.com/office/powerpoint/2010/main" val="17143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/>
          <a:lstStyle/>
          <a:p>
            <a:r>
              <a:rPr lang="en-ZA" sz="2000" dirty="0">
                <a:latin typeface="Century Gothic" pitchFamily="34" charset="0"/>
              </a:rPr>
              <a:t>After </a:t>
            </a:r>
            <a:r>
              <a:rPr lang="en-ZA" sz="2000" dirty="0" smtClean="0">
                <a:latin typeface="Century Gothic" pitchFamily="34" charset="0"/>
              </a:rPr>
              <a:t>half an hour, they </a:t>
            </a:r>
            <a:r>
              <a:rPr lang="en-ZA" sz="2000" dirty="0">
                <a:latin typeface="Century Gothic" pitchFamily="34" charset="0"/>
              </a:rPr>
              <a:t>reached a huge wild fig tree.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hopped about madly among the branches. </a:t>
            </a:r>
            <a:r>
              <a:rPr lang="en-ZA" sz="2000" dirty="0" smtClean="0">
                <a:latin typeface="Century Gothic" pitchFamily="34" charset="0"/>
              </a:rPr>
              <a:t>He </a:t>
            </a:r>
            <a:r>
              <a:rPr lang="en-ZA" sz="2000" dirty="0">
                <a:latin typeface="Century Gothic" pitchFamily="34" charset="0"/>
              </a:rPr>
              <a:t>then settled on one branch and cocked his </a:t>
            </a:r>
            <a:r>
              <a:rPr lang="en-ZA" sz="2000" dirty="0" smtClean="0">
                <a:latin typeface="Century Gothic" pitchFamily="34" charset="0"/>
              </a:rPr>
              <a:t>head at </a:t>
            </a:r>
            <a:r>
              <a:rPr lang="en-ZA" sz="2000" dirty="0" err="1">
                <a:latin typeface="Century Gothic" pitchFamily="34" charset="0"/>
              </a:rPr>
              <a:t>Gingile</a:t>
            </a:r>
            <a:r>
              <a:rPr lang="en-ZA" sz="2000" dirty="0">
                <a:latin typeface="Century Gothic" pitchFamily="34" charset="0"/>
              </a:rPr>
              <a:t> as if to say, "Here it is! Come now! What is taking you so long?"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couldn't see </a:t>
            </a:r>
            <a:r>
              <a:rPr lang="en-ZA" sz="2000" dirty="0" smtClean="0">
                <a:latin typeface="Century Gothic" pitchFamily="34" charset="0"/>
              </a:rPr>
              <a:t>any bees </a:t>
            </a:r>
            <a:r>
              <a:rPr lang="en-ZA" sz="2000" dirty="0">
                <a:latin typeface="Century Gothic" pitchFamily="34" charset="0"/>
              </a:rPr>
              <a:t>from </a:t>
            </a:r>
            <a:r>
              <a:rPr lang="en-ZA" sz="2000" dirty="0" smtClean="0">
                <a:latin typeface="Century Gothic" pitchFamily="34" charset="0"/>
              </a:rPr>
              <a:t>under the tree, </a:t>
            </a:r>
            <a:r>
              <a:rPr lang="en-ZA" sz="2000" dirty="0">
                <a:latin typeface="Century Gothic" pitchFamily="34" charset="0"/>
              </a:rPr>
              <a:t>but </a:t>
            </a:r>
            <a:r>
              <a:rPr lang="en-ZA" sz="2000" dirty="0" smtClean="0">
                <a:latin typeface="Century Gothic" pitchFamily="34" charset="0"/>
              </a:rPr>
              <a:t>he trusted </a:t>
            </a:r>
            <a:r>
              <a:rPr lang="en-ZA" sz="2000" dirty="0" err="1" smtClean="0">
                <a:latin typeface="Century Gothic" pitchFamily="34" charset="0"/>
              </a:rPr>
              <a:t>Ngede</a:t>
            </a:r>
            <a:r>
              <a:rPr lang="en-ZA" sz="2000" dirty="0" smtClean="0">
                <a:latin typeface="Century Gothic" pitchFamily="34" charset="0"/>
              </a:rPr>
              <a:t>. </a:t>
            </a:r>
            <a:endParaRPr lang="en-ZA" dirty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" r="18"/>
          <a:stretch>
            <a:fillRect/>
          </a:stretch>
        </p:blipFill>
        <p:spPr>
          <a:xfrm>
            <a:off x="1717499" y="391437"/>
            <a:ext cx="4418960" cy="4418960"/>
          </a:xfrm>
        </p:spPr>
      </p:pic>
    </p:spTree>
    <p:extLst>
      <p:ext uri="{BB962C8B-B14F-4D97-AF65-F5344CB8AC3E}">
        <p14:creationId xmlns:p14="http://schemas.microsoft.com/office/powerpoint/2010/main" val="31259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/>
          <a:lstStyle/>
          <a:p>
            <a:r>
              <a:rPr lang="en-ZA" sz="2000" dirty="0" smtClean="0">
                <a:latin typeface="Century Gothic" pitchFamily="34" charset="0"/>
              </a:rPr>
              <a:t>So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 put down his hunting spear under the tree, gathered </a:t>
            </a:r>
            <a:r>
              <a:rPr lang="en-ZA" sz="2000" dirty="0">
                <a:latin typeface="Century Gothic" pitchFamily="34" charset="0"/>
              </a:rPr>
              <a:t>some dry twigs and made a small </a:t>
            </a:r>
            <a:r>
              <a:rPr lang="en-ZA" sz="2000" dirty="0" smtClean="0">
                <a:latin typeface="Century Gothic" pitchFamily="34" charset="0"/>
              </a:rPr>
              <a:t>fire. </a:t>
            </a:r>
          </a:p>
          <a:p>
            <a:r>
              <a:rPr lang="en-ZA" sz="2000" dirty="0" smtClean="0">
                <a:latin typeface="Century Gothic" pitchFamily="34" charset="0"/>
              </a:rPr>
              <a:t>When the fire was burning well, he </a:t>
            </a:r>
            <a:r>
              <a:rPr lang="en-ZA" sz="2000" dirty="0">
                <a:latin typeface="Century Gothic" pitchFamily="34" charset="0"/>
              </a:rPr>
              <a:t>put a long dry stick into the heart of the fire. This wood was especially known to make lots of smoke while it burned. </a:t>
            </a:r>
            <a:endParaRPr lang="en-ZA" sz="2000" dirty="0" smtClean="0">
              <a:latin typeface="Century Gothic" pitchFamily="34" charset="0"/>
            </a:endParaRPr>
          </a:p>
          <a:p>
            <a:r>
              <a:rPr lang="en-ZA" sz="2000" dirty="0" smtClean="0">
                <a:latin typeface="Century Gothic" pitchFamily="34" charset="0"/>
              </a:rPr>
              <a:t>He </a:t>
            </a:r>
            <a:r>
              <a:rPr lang="en-ZA" sz="2000" dirty="0">
                <a:latin typeface="Century Gothic" pitchFamily="34" charset="0"/>
              </a:rPr>
              <a:t>began climbing</a:t>
            </a:r>
            <a:r>
              <a:rPr lang="en-ZA" sz="2000" dirty="0" smtClean="0">
                <a:latin typeface="Century Gothic" pitchFamily="34" charset="0"/>
              </a:rPr>
              <a:t>, holding </a:t>
            </a:r>
            <a:r>
              <a:rPr lang="en-ZA" sz="2000" dirty="0">
                <a:latin typeface="Century Gothic" pitchFamily="34" charset="0"/>
              </a:rPr>
              <a:t>the cool end of the </a:t>
            </a:r>
            <a:r>
              <a:rPr lang="en-ZA" sz="2000" dirty="0" smtClean="0">
                <a:latin typeface="Century Gothic" pitchFamily="34" charset="0"/>
              </a:rPr>
              <a:t>smoking stick in his teeth. </a:t>
            </a:r>
            <a:endParaRPr lang="en-ZA" sz="2000" dirty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8</a:t>
            </a:fld>
            <a:endParaRPr lang="en-ZA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3199" y="391437"/>
            <a:ext cx="4418960" cy="4418960"/>
          </a:xfrm>
        </p:spPr>
      </p:pic>
    </p:spTree>
    <p:extLst>
      <p:ext uri="{BB962C8B-B14F-4D97-AF65-F5344CB8AC3E}">
        <p14:creationId xmlns:p14="http://schemas.microsoft.com/office/powerpoint/2010/main" val="386515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0141" y="1008001"/>
            <a:ext cx="5189219" cy="3752540"/>
          </a:xfrm>
        </p:spPr>
        <p:txBody>
          <a:bodyPr>
            <a:normAutofit lnSpcReduction="10000"/>
          </a:bodyPr>
          <a:lstStyle/>
          <a:p>
            <a:r>
              <a:rPr lang="en-ZA" sz="2000" dirty="0">
                <a:latin typeface="Century Gothic" pitchFamily="34" charset="0"/>
              </a:rPr>
              <a:t>Soon he could hear the loud buzzing of the busy </a:t>
            </a:r>
            <a:r>
              <a:rPr lang="en-ZA" sz="2000" dirty="0" smtClean="0">
                <a:latin typeface="Century Gothic" pitchFamily="34" charset="0"/>
              </a:rPr>
              <a:t>bees. They were coming in and out of a hollow in the tree trunk – their hive. </a:t>
            </a:r>
          </a:p>
          <a:p>
            <a:r>
              <a:rPr lang="en-ZA" sz="2000" dirty="0" smtClean="0">
                <a:latin typeface="Century Gothic" pitchFamily="34" charset="0"/>
              </a:rPr>
              <a:t>When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 </a:t>
            </a:r>
            <a:r>
              <a:rPr lang="en-ZA" sz="2000" dirty="0">
                <a:latin typeface="Century Gothic" pitchFamily="34" charset="0"/>
              </a:rPr>
              <a:t>reached </a:t>
            </a:r>
            <a:r>
              <a:rPr lang="en-ZA" sz="2000" dirty="0" smtClean="0">
                <a:latin typeface="Century Gothic" pitchFamily="34" charset="0"/>
              </a:rPr>
              <a:t>the </a:t>
            </a:r>
            <a:r>
              <a:rPr lang="en-ZA" sz="2000" dirty="0">
                <a:latin typeface="Century Gothic" pitchFamily="34" charset="0"/>
              </a:rPr>
              <a:t>hive he </a:t>
            </a:r>
            <a:r>
              <a:rPr lang="en-ZA" sz="2000" dirty="0" smtClean="0">
                <a:latin typeface="Century Gothic" pitchFamily="34" charset="0"/>
              </a:rPr>
              <a:t>pushed the smoking </a:t>
            </a:r>
            <a:r>
              <a:rPr lang="en-ZA" sz="2000" dirty="0">
                <a:latin typeface="Century Gothic" pitchFamily="34" charset="0"/>
              </a:rPr>
              <a:t>end of the </a:t>
            </a:r>
            <a:r>
              <a:rPr lang="en-ZA" sz="2000" dirty="0" smtClean="0">
                <a:latin typeface="Century Gothic" pitchFamily="34" charset="0"/>
              </a:rPr>
              <a:t>stick </a:t>
            </a:r>
            <a:r>
              <a:rPr lang="en-ZA" sz="2000" dirty="0">
                <a:latin typeface="Century Gothic" pitchFamily="34" charset="0"/>
              </a:rPr>
              <a:t>into the </a:t>
            </a:r>
            <a:r>
              <a:rPr lang="en-ZA" sz="2000" dirty="0" smtClean="0">
                <a:latin typeface="Century Gothic" pitchFamily="34" charset="0"/>
              </a:rPr>
              <a:t>hollow. </a:t>
            </a:r>
          </a:p>
          <a:p>
            <a:r>
              <a:rPr lang="en-ZA" sz="2000" dirty="0" smtClean="0">
                <a:latin typeface="Century Gothic" pitchFamily="34" charset="0"/>
              </a:rPr>
              <a:t>The </a:t>
            </a:r>
            <a:r>
              <a:rPr lang="en-ZA" sz="2000" dirty="0">
                <a:latin typeface="Century Gothic" pitchFamily="34" charset="0"/>
              </a:rPr>
              <a:t>bees came rushing out, angry and mean. </a:t>
            </a:r>
            <a:r>
              <a:rPr lang="en-ZA" sz="2000" dirty="0" smtClean="0">
                <a:latin typeface="Century Gothic" pitchFamily="34" charset="0"/>
              </a:rPr>
              <a:t>They flew away because they didn’t like the smoke – but not before they had given </a:t>
            </a:r>
            <a:r>
              <a:rPr lang="en-ZA" sz="2000" dirty="0" err="1" smtClean="0">
                <a:latin typeface="Century Gothic" pitchFamily="34" charset="0"/>
              </a:rPr>
              <a:t>Gingile</a:t>
            </a:r>
            <a:r>
              <a:rPr lang="en-ZA" sz="2000" dirty="0" smtClean="0">
                <a:latin typeface="Century Gothic" pitchFamily="34" charset="0"/>
              </a:rPr>
              <a:t> some painful stings!</a:t>
            </a:r>
            <a:endParaRPr lang="en-ZA" sz="2000" dirty="0">
              <a:latin typeface="Century Gothic" pitchFamily="34" charset="0"/>
            </a:endParaRPr>
          </a:p>
          <a:p>
            <a:endParaRPr lang="en-Z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3AC4B-F37E-4F81-8388-BF1F5D7BD590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00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ASP Colours">
      <a:dk1>
        <a:sysClr val="windowText" lastClr="000000"/>
      </a:dk1>
      <a:lt1>
        <a:sysClr val="window" lastClr="FFFFFF"/>
      </a:lt1>
      <a:dk2>
        <a:srgbClr val="8ECCD2"/>
      </a:dk2>
      <a:lt2>
        <a:srgbClr val="B65C8C"/>
      </a:lt2>
      <a:accent1>
        <a:srgbClr val="D18129"/>
      </a:accent1>
      <a:accent2>
        <a:srgbClr val="D89F2D"/>
      </a:accent2>
      <a:accent3>
        <a:srgbClr val="ADA634"/>
      </a:accent3>
      <a:accent4>
        <a:srgbClr val="808438"/>
      </a:accent4>
      <a:accent5>
        <a:srgbClr val="358888"/>
      </a:accent5>
      <a:accent6>
        <a:srgbClr val="2E73A4"/>
      </a:accent6>
      <a:hlink>
        <a:srgbClr val="12679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2ED1A76A930F4F829A863EC4A2EB06" ma:contentTypeVersion="0" ma:contentTypeDescription="Create a new document." ma:contentTypeScope="" ma:versionID="71bc256c68b347255def54578a5a02e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A52E21-B4D3-45E2-A331-76A9D4123F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7AB210E-1B18-4E1D-BA6A-63FF661BE515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150DC60-5DA1-4FCD-9433-00D405255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899</Words>
  <Application>Microsoft Office PowerPoint</Application>
  <PresentationFormat>Custom</PresentationFormat>
  <Paragraphs>70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Office Theme</vt:lpstr>
      <vt:lpstr>1_Office Theme</vt:lpstr>
      <vt:lpstr>The Honeyguide’s  Revenge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Honeyguide’s Revenge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</dc:creator>
  <cp:lastModifiedBy>Monge</cp:lastModifiedBy>
  <cp:revision>53</cp:revision>
  <cp:lastPrinted>2013-07-09T06:32:22Z</cp:lastPrinted>
  <dcterms:created xsi:type="dcterms:W3CDTF">2013-05-14T11:31:04Z</dcterms:created>
  <dcterms:modified xsi:type="dcterms:W3CDTF">2013-08-02T10:22:46Z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0x010100392ED1A76A930F4F829A863EC4A2EB06</vt:lpwstr>
  </property>
</Properties>
</file>