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71" r:id="rId5"/>
  </p:sldMasterIdLst>
  <p:notesMasterIdLst>
    <p:notesMasterId r:id="rId16"/>
  </p:notesMasterIdLst>
  <p:sldIdLst>
    <p:sldId id="256" r:id="rId6"/>
    <p:sldId id="257" r:id="rId7"/>
    <p:sldId id="258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7561263" cy="5329238"/>
  <p:notesSz cx="9144000" cy="6858000"/>
  <p:defaultTextStyle>
    <a:defPPr>
      <a:defRPr lang="en-US"/>
    </a:defPPr>
    <a:lvl1pPr marL="0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736549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79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2C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1138" y="43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97890B-D44C-4540-957B-B4C9F45062C7}" type="datetimeFigureOut">
              <a:rPr lang="en-ZA" smtClean="0"/>
              <a:t>2013-07-25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747963" y="514350"/>
            <a:ext cx="3648075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EEE3E-DF14-4B9E-B3EA-B4FE4A70224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1950302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9422994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392481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647267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522416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7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This work is licensed under a Creative Commons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Attribution-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NonCommercial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3.0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Unported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License.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Disclaimer: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Ullat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auditis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as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eatium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quatis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id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quia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eate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eiciendel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omniscit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fugitat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Puda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sum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faccatus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et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aliquae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reperit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sa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Nullupis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maionec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eperum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es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perchitint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ZA" sz="8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rerut</a:t>
            </a:r>
            <a:r>
              <a:rPr lang="en-ZA" sz="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ZA" sz="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5417" y="3749037"/>
            <a:ext cx="694945" cy="23774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2924" y="3657603"/>
            <a:ext cx="1072898" cy="12313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6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1736333" y="3986213"/>
            <a:ext cx="832206" cy="411162"/>
          </a:xfrm>
        </p:spPr>
        <p:txBody>
          <a:bodyPr>
            <a:noAutofit/>
          </a:bodyPr>
          <a:lstStyle>
            <a:lvl1pPr algn="ctr">
              <a:lnSpc>
                <a:spcPts val="1200"/>
              </a:lnSpc>
              <a:defRPr sz="1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Edit Reading Level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0794683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>
            <a:off x="0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86243" y="690048"/>
            <a:ext cx="2463488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78573" y="1892422"/>
            <a:ext cx="2392781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  <p:sp>
        <p:nvSpPr>
          <p:cNvPr id="5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84417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4571349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61395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53622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1590261" y="1629961"/>
            <a:ext cx="4372747" cy="2083297"/>
          </a:xfrm>
          <a:solidFill>
            <a:schemeClr val="tx2"/>
          </a:solidFill>
          <a:ln w="127000">
            <a:solidFill>
              <a:schemeClr val="bg1"/>
            </a:solidFill>
          </a:ln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Colour</a:t>
            </a:r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908313"/>
            <a:ext cx="4167051" cy="786295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692646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50111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89390585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9457558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427361" y="427360"/>
            <a:ext cx="4301394" cy="4301394"/>
          </a:xfrm>
          <a:solidFill>
            <a:schemeClr val="bg1">
              <a:lumMod val="95000"/>
            </a:schemeClr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/>
          <a:stretch/>
        </p:blipFill>
        <p:spPr>
          <a:xfrm flipH="1">
            <a:off x="4315415" y="75775"/>
            <a:ext cx="3245848" cy="4093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5097775" y="690048"/>
            <a:ext cx="2119454" cy="1202373"/>
          </a:xfrm>
        </p:spPr>
        <p:txBody>
          <a:bodyPr anchor="b" anchorCtr="0"/>
          <a:lstStyle>
            <a:lvl1pPr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5090106" y="1892422"/>
            <a:ext cx="2127124" cy="2000309"/>
          </a:xfrm>
        </p:spPr>
        <p:txBody>
          <a:bodyPr>
            <a:normAutofit/>
          </a:bodyPr>
          <a:lstStyle>
            <a:lvl1pPr marL="0" indent="0" algn="l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23" name="Picture 2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26916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82168753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87007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29279430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Righ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191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05378496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4852851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6315528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Dual Langu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>
                <a:solidFill>
                  <a:srgbClr val="2E73A4"/>
                </a:solidFill>
              </a:rPr>
              <a:pPr/>
              <a:t>‹#›</a:t>
            </a:fld>
            <a:endParaRPr lang="en-ZA" dirty="0">
              <a:solidFill>
                <a:srgbClr val="2E73A4"/>
              </a:solidFill>
            </a:endParaRPr>
          </a:p>
        </p:txBody>
      </p:sp>
      <p:sp>
        <p:nvSpPr>
          <p:cNvPr id="9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9228" y="100800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1)</a:t>
            </a:r>
            <a:endParaRPr lang="en-ZA" dirty="0"/>
          </a:p>
        </p:txBody>
      </p:sp>
      <p:sp>
        <p:nvSpPr>
          <p:cNvPr id="10" name="Content Placeholder 2"/>
          <p:cNvSpPr>
            <a:spLocks noGrp="1"/>
          </p:cNvSpPr>
          <p:nvPr>
            <p:ph idx="13" hasCustomPrompt="1"/>
          </p:nvPr>
        </p:nvSpPr>
        <p:spPr>
          <a:xfrm>
            <a:off x="359228" y="3122791"/>
            <a:ext cx="2330349" cy="165741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 (Language 2)</a:t>
            </a:r>
            <a:endParaRPr lang="en-ZA" dirty="0"/>
          </a:p>
        </p:txBody>
      </p:sp>
      <p:sp>
        <p:nvSpPr>
          <p:cNvPr id="11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85388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08737419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ack Cover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22" b="80630"/>
          <a:stretch/>
        </p:blipFill>
        <p:spPr>
          <a:xfrm>
            <a:off x="0" y="75775"/>
            <a:ext cx="3245848" cy="792905"/>
          </a:xfrm>
          <a:prstGeom prst="rect">
            <a:avLst/>
          </a:prstGeom>
        </p:spPr>
      </p:pic>
      <p:sp>
        <p:nvSpPr>
          <p:cNvPr id="18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778520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1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1833857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21" name="TextBox 20"/>
          <p:cNvSpPr txBox="1"/>
          <p:nvPr userDrawn="1"/>
        </p:nvSpPr>
        <p:spPr>
          <a:xfrm>
            <a:off x="365761" y="1624261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Writer: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2" name="TextBox 21"/>
          <p:cNvSpPr txBox="1"/>
          <p:nvPr userDrawn="1"/>
        </p:nvSpPr>
        <p:spPr>
          <a:xfrm>
            <a:off x="365761" y="229058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Illustrations: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3" name="TextBox 22"/>
          <p:cNvSpPr txBox="1"/>
          <p:nvPr userDrawn="1"/>
        </p:nvSpPr>
        <p:spPr>
          <a:xfrm>
            <a:off x="365761" y="293865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rgbClr val="2E73A4"/>
                </a:solidFill>
                <a:latin typeface="Century Gothic" pitchFamily="34" charset="0"/>
              </a:rPr>
              <a:t>Translated by:</a:t>
            </a:r>
            <a:endParaRPr lang="en-ZA" dirty="0">
              <a:solidFill>
                <a:srgbClr val="2E73A4"/>
              </a:solidFill>
              <a:latin typeface="Century Gothic" pitchFamily="34" charset="0"/>
            </a:endParaRPr>
          </a:p>
        </p:txBody>
      </p:sp>
      <p:sp>
        <p:nvSpPr>
          <p:cNvPr id="25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25036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2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15468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Translator Name</a:t>
            </a:r>
            <a:endParaRPr lang="en-ZA" dirty="0"/>
          </a:p>
        </p:txBody>
      </p:sp>
      <p:sp>
        <p:nvSpPr>
          <p:cNvPr id="15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4022977" y="564763"/>
            <a:ext cx="2979824" cy="2979824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65761" y="355483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Date of Publication:</a:t>
            </a:r>
            <a:endParaRPr lang="en-ZA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sp>
        <p:nvSpPr>
          <p:cNvPr id="20" name="Text Placeholder 2"/>
          <p:cNvSpPr>
            <a:spLocks noGrp="1"/>
          </p:cNvSpPr>
          <p:nvPr>
            <p:ph type="body" sz="quarter" idx="13" hasCustomPrompt="1"/>
          </p:nvPr>
        </p:nvSpPr>
        <p:spPr>
          <a:xfrm>
            <a:off x="365125" y="3770863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</a:t>
            </a:r>
            <a:r>
              <a:rPr lang="en-US" dirty="0" err="1" smtClean="0"/>
              <a:t>Translater</a:t>
            </a:r>
            <a:r>
              <a:rPr lang="en-US" dirty="0" smtClean="0"/>
              <a:t> Name</a:t>
            </a:r>
            <a:endParaRPr lang="en-ZA" dirty="0"/>
          </a:p>
        </p:txBody>
      </p:sp>
      <p:sp>
        <p:nvSpPr>
          <p:cNvPr id="16" name="Subtitle 2"/>
          <p:cNvSpPr txBox="1">
            <a:spLocks/>
          </p:cNvSpPr>
          <p:nvPr userDrawn="1"/>
        </p:nvSpPr>
        <p:spPr>
          <a:xfrm>
            <a:off x="3781424" y="4073097"/>
            <a:ext cx="3462933" cy="879033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This work is licensed under a Creative Commons Attribution </a:t>
            </a: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(CC-BY) Version 3.0 </a:t>
            </a:r>
            <a:r>
              <a:rPr lang="en-ZA" sz="800" dirty="0" err="1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Unported</a:t>
            </a: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 Licence</a:t>
            </a:r>
          </a:p>
          <a:p>
            <a:pPr>
              <a:lnSpc>
                <a:spcPts val="800"/>
              </a:lnSpc>
            </a:pPr>
            <a:endParaRPr lang="en-ZA" sz="800" dirty="0" smtClean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  <a:p>
            <a:pPr>
              <a:lnSpc>
                <a:spcPts val="8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Disclaimer: You are free to download, copy, translate or adapt this story and use the illustrations as long as you attribute or credit the original author/s and illustrator/s.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  <p:pic>
        <p:nvPicPr>
          <p:cNvPr id="27" name="Picture 2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9485" y="3750669"/>
            <a:ext cx="746807" cy="263080"/>
          </a:xfrm>
          <a:prstGeom prst="rect">
            <a:avLst/>
          </a:prstGeom>
        </p:spPr>
      </p:pic>
      <p:sp>
        <p:nvSpPr>
          <p:cNvPr id="28" name="Subtitle 2"/>
          <p:cNvSpPr txBox="1">
            <a:spLocks/>
          </p:cNvSpPr>
          <p:nvPr userDrawn="1"/>
        </p:nvSpPr>
        <p:spPr>
          <a:xfrm>
            <a:off x="3781424" y="3528715"/>
            <a:ext cx="3462933" cy="33390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>
            <a:lvl1pPr marL="0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200" kern="1200" baseline="0">
                <a:solidFill>
                  <a:schemeClr val="accent6"/>
                </a:solidFill>
                <a:latin typeface="+mn-lt"/>
                <a:ea typeface="+mn-ea"/>
                <a:cs typeface="+mn-cs"/>
              </a:defRPr>
            </a:lvl1pPr>
            <a:lvl2pPr marL="368275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6549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104824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47309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841373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209648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577922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946197" indent="0" algn="ctr" defTabSz="736549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200"/>
              </a:lnSpc>
            </a:pPr>
            <a:r>
              <a:rPr lang="en-ZA" sz="800" dirty="0" smtClean="0">
                <a:solidFill>
                  <a:prstClr val="black">
                    <a:lumMod val="75000"/>
                    <a:lumOff val="25000"/>
                  </a:prstClr>
                </a:solidFill>
                <a:latin typeface="Century Gothic" pitchFamily="34" charset="0"/>
              </a:rPr>
              <a:t>© African Storybook Initiative 2013</a:t>
            </a:r>
            <a:endParaRPr lang="en-ZA" sz="800" dirty="0">
              <a:solidFill>
                <a:prstClr val="black">
                  <a:lumMod val="75000"/>
                  <a:lumOff val="25000"/>
                </a:prstClr>
              </a:solidFill>
              <a:latin typeface="Century Gothic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19167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Full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490916" y="690048"/>
            <a:ext cx="4579430" cy="1202373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482630" y="1892422"/>
            <a:ext cx="4596002" cy="2000309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250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11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Texture with Text Box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4"/>
          <p:cNvSpPr>
            <a:spLocks noGrp="1"/>
          </p:cNvSpPr>
          <p:nvPr>
            <p:ph type="pic" sz="quarter" idx="12"/>
          </p:nvPr>
        </p:nvSpPr>
        <p:spPr>
          <a:xfrm>
            <a:off x="1570842" y="1624590"/>
            <a:ext cx="4419578" cy="2080058"/>
          </a:xfrm>
          <a:solidFill>
            <a:schemeClr val="tx2"/>
          </a:solidFill>
          <a:ln w="127000">
            <a:solidFill>
              <a:schemeClr val="bg1"/>
            </a:solidFill>
            <a:miter lim="800000"/>
          </a:ln>
        </p:spPr>
        <p:txBody>
          <a:bodyPr/>
          <a:lstStyle/>
          <a:p>
            <a:endParaRPr lang="en-ZA" dirty="0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697106" y="1770017"/>
            <a:ext cx="4167051" cy="924591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700371" y="2694610"/>
            <a:ext cx="4160521" cy="858488"/>
          </a:xfrm>
        </p:spPr>
        <p:txBody>
          <a:bodyPr>
            <a:normAutofit/>
          </a:bodyPr>
          <a:lstStyle>
            <a:lvl1pPr marL="0" indent="0" algn="ctr">
              <a:buNone/>
              <a:defRPr sz="12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2998" y="4130058"/>
            <a:ext cx="2200020" cy="980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5435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8" t="21815"/>
          <a:stretch/>
        </p:blipFill>
        <p:spPr>
          <a:xfrm>
            <a:off x="1619793" y="1162594"/>
            <a:ext cx="5941469" cy="4166644"/>
          </a:xfrm>
          <a:prstGeom prst="rect">
            <a:avLst/>
          </a:prstGeom>
        </p:spPr>
      </p:pic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362557" y="1296568"/>
            <a:ext cx="3418868" cy="837409"/>
          </a:xfrm>
        </p:spPr>
        <p:txBody>
          <a:bodyPr anchor="b" anchorCtr="0"/>
          <a:lstStyle>
            <a:lvl1pPr algn="ctr">
              <a:defRPr b="1" baseline="0"/>
            </a:lvl1pPr>
          </a:lstStyle>
          <a:p>
            <a:r>
              <a:rPr lang="en-US" dirty="0" smtClean="0"/>
              <a:t>Click to edit Story Title</a:t>
            </a:r>
            <a:endParaRPr lang="en-Z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840" y="566641"/>
            <a:ext cx="1637181" cy="729927"/>
          </a:xfrm>
          <a:prstGeom prst="rect">
            <a:avLst/>
          </a:prstGeom>
        </p:spPr>
      </p:pic>
      <p:sp>
        <p:nvSpPr>
          <p:cNvPr id="6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52697" y="2351905"/>
            <a:ext cx="3428728" cy="437015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solidFill>
                  <a:schemeClr val="accent6"/>
                </a:solidFill>
              </a:defRPr>
            </a:lvl1pPr>
            <a:lvl2pPr marL="3682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365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04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730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8413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096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5779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946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Author Name</a:t>
            </a:r>
            <a:endParaRPr lang="en-ZA" dirty="0"/>
          </a:p>
        </p:txBody>
      </p:sp>
      <p:sp>
        <p:nvSpPr>
          <p:cNvPr id="10" name="TextBox 9"/>
          <p:cNvSpPr txBox="1"/>
          <p:nvPr userDrawn="1"/>
        </p:nvSpPr>
        <p:spPr>
          <a:xfrm>
            <a:off x="365761" y="2142309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Writer: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2" name="TextBox 11"/>
          <p:cNvSpPr txBox="1"/>
          <p:nvPr userDrawn="1"/>
        </p:nvSpPr>
        <p:spPr>
          <a:xfrm>
            <a:off x="365761" y="2808635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Illustrations: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14" name="TextBox 13"/>
          <p:cNvSpPr txBox="1"/>
          <p:nvPr userDrawn="1"/>
        </p:nvSpPr>
        <p:spPr>
          <a:xfrm>
            <a:off x="365761" y="3456707"/>
            <a:ext cx="34156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dirty="0" smtClean="0">
                <a:solidFill>
                  <a:schemeClr val="accent6"/>
                </a:solidFill>
              </a:rPr>
              <a:t>Design &amp; Layout:</a:t>
            </a:r>
            <a:endParaRPr lang="en-ZA" dirty="0">
              <a:solidFill>
                <a:schemeClr val="accent6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125" y="302171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Illustrator Name</a:t>
            </a:r>
            <a:endParaRPr lang="en-ZA" dirty="0"/>
          </a:p>
        </p:txBody>
      </p:sp>
      <p:sp>
        <p:nvSpPr>
          <p:cNvPr id="16" name="Text Placeholder 2"/>
          <p:cNvSpPr>
            <a:spLocks noGrp="1"/>
          </p:cNvSpPr>
          <p:nvPr>
            <p:ph type="body" sz="quarter" idx="11" hasCustomPrompt="1"/>
          </p:nvPr>
        </p:nvSpPr>
        <p:spPr>
          <a:xfrm>
            <a:off x="365125" y="3672731"/>
            <a:ext cx="3416300" cy="502920"/>
          </a:xfrm>
        </p:spPr>
        <p:txBody>
          <a:bodyPr/>
          <a:lstStyle>
            <a:lvl1pPr algn="ctr">
              <a:defRPr baseline="0">
                <a:solidFill>
                  <a:schemeClr val="accent6"/>
                </a:solidFill>
              </a:defRPr>
            </a:lvl1pPr>
          </a:lstStyle>
          <a:p>
            <a:pPr lvl="0"/>
            <a:r>
              <a:rPr lang="en-US" dirty="0" smtClean="0"/>
              <a:t>Click to edit Designer Name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642804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08476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Image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2798451" y="368577"/>
            <a:ext cx="4418960" cy="4418960"/>
          </a:xfrm>
          <a:solidFill>
            <a:schemeClr val="bg1">
              <a:lumMod val="95000"/>
            </a:schemeClr>
          </a:solidFill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1749765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Full Page Image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65762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2944398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 Background Colour Image Left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9735" y="4922969"/>
            <a:ext cx="621793" cy="277369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852851" y="1008001"/>
            <a:ext cx="2330349" cy="375254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 smtClean="0"/>
              <a:t>Click to insert Text</a:t>
            </a:r>
            <a:endParaRPr lang="en-Z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69735" y="4939414"/>
            <a:ext cx="621793" cy="283733"/>
          </a:xfrm>
          <a:prstGeom prst="rect">
            <a:avLst/>
          </a:prstGeom>
        </p:spPr>
        <p:txBody>
          <a:bodyPr/>
          <a:lstStyle>
            <a:lvl1pPr algn="ctr">
              <a:defRPr sz="1200" b="1">
                <a:solidFill>
                  <a:schemeClr val="accent6"/>
                </a:solidFill>
              </a:defRPr>
            </a:lvl1pPr>
          </a:lstStyle>
          <a:p>
            <a:fld id="{5BE3AC4B-F37E-4F81-8388-BF1F5D7BD590}" type="slidenum">
              <a:rPr lang="en-ZA" smtClean="0"/>
              <a:pPr/>
              <a:t>‹#›</a:t>
            </a:fld>
            <a:endParaRPr lang="en-ZA" dirty="0"/>
          </a:p>
        </p:txBody>
      </p:sp>
      <p:sp>
        <p:nvSpPr>
          <p:cNvPr id="9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368759" y="368577"/>
            <a:ext cx="4418960" cy="4418960"/>
          </a:xfrm>
          <a:noFill/>
          <a:ln w="127000">
            <a:noFill/>
            <a:miter lim="800000"/>
          </a:ln>
        </p:spPr>
        <p:txBody>
          <a:bodyPr/>
          <a:lstStyle/>
          <a:p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3309310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55831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70" r:id="rId5"/>
    <p:sldLayoutId id="2147483650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  <p:sldLayoutId id="2147483669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5402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022300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390574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758849" indent="-28575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8063" y="213417"/>
            <a:ext cx="6805137" cy="888206"/>
          </a:xfrm>
          <a:prstGeom prst="rect">
            <a:avLst/>
          </a:prstGeom>
        </p:spPr>
        <p:txBody>
          <a:bodyPr vert="horz" lIns="73655" tIns="36827" rIns="73655" bIns="36827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Z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8063" y="1243489"/>
            <a:ext cx="6805137" cy="3517051"/>
          </a:xfrm>
          <a:prstGeom prst="rect">
            <a:avLst/>
          </a:prstGeom>
        </p:spPr>
        <p:txBody>
          <a:bodyPr vert="horz" lIns="73655" tIns="36827" rIns="73655" bIns="36827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ZA" dirty="0"/>
          </a:p>
        </p:txBody>
      </p:sp>
      <p:grpSp>
        <p:nvGrpSpPr>
          <p:cNvPr id="7" name="Group 6"/>
          <p:cNvGrpSpPr/>
          <p:nvPr userDrawn="1"/>
        </p:nvGrpSpPr>
        <p:grpSpPr>
          <a:xfrm>
            <a:off x="0" y="0"/>
            <a:ext cx="7561263" cy="5329238"/>
            <a:chOff x="0" y="0"/>
            <a:chExt cx="7561263" cy="5329238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0" y="360000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 userDrawn="1"/>
          </p:nvCxnSpPr>
          <p:spPr>
            <a:xfrm>
              <a:off x="0" y="4785506"/>
              <a:ext cx="7561263" cy="0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 userDrawn="1"/>
          </p:nvCxnSpPr>
          <p:spPr>
            <a:xfrm>
              <a:off x="36000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 userDrawn="1"/>
          </p:nvCxnSpPr>
          <p:spPr>
            <a:xfrm>
              <a:off x="7204360" y="0"/>
              <a:ext cx="0" cy="5329238"/>
            </a:xfrm>
            <a:prstGeom prst="line">
              <a:avLst/>
            </a:prstGeom>
            <a:ln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0210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</p:sldLayoutIdLst>
  <p:hf hdr="0" ftr="0" dt="0"/>
  <p:txStyles>
    <p:titleStyle>
      <a:lvl1pPr algn="l" defTabSz="736549" rtl="0" eaLnBrk="1" latinLnBrk="0" hangingPunct="1">
        <a:lnSpc>
          <a:spcPts val="2800"/>
        </a:lnSpc>
        <a:spcBef>
          <a:spcPct val="0"/>
        </a:spcBef>
        <a:buNone/>
        <a:defRPr sz="2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j-ea"/>
          <a:cs typeface="+mj-cs"/>
        </a:defRPr>
      </a:lvl1pPr>
    </p:titleStyle>
    <p:bodyStyle>
      <a:lvl1pPr marL="0" indent="0" algn="l" defTabSz="736549" rtl="0" eaLnBrk="1" latinLnBrk="0" hangingPunct="1">
        <a:spcBef>
          <a:spcPct val="20000"/>
        </a:spcBef>
        <a:buFont typeface="Arial" pitchFamily="34" charset="0"/>
        <a:buNone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1pPr>
      <a:lvl2pPr marL="65402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2pPr>
      <a:lvl3pPr marL="1022300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3pPr>
      <a:lvl4pPr marL="1390574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4pPr>
      <a:lvl5pPr marL="1758849" indent="0" algn="l" defTabSz="736549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Century Gothic" pitchFamily="34" charset="0"/>
          <a:ea typeface="+mn-ea"/>
          <a:cs typeface="+mn-cs"/>
        </a:defRPr>
      </a:lvl5pPr>
      <a:lvl6pPr marL="202551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93785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62060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30334" indent="-184137" algn="l" defTabSz="736549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68275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36549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104824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7309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41373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09648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7922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46197" algn="l" defTabSz="736549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ZA" dirty="0" err="1" smtClean="0"/>
              <a:t>Imizwa</a:t>
            </a:r>
            <a:r>
              <a:rPr lang="en-ZA" dirty="0"/>
              <a:t/>
            </a:r>
            <a:br>
              <a:rPr lang="en-ZA" dirty="0"/>
            </a:br>
            <a:r>
              <a:rPr lang="en-ZA" sz="1800" dirty="0" smtClean="0"/>
              <a:t>Feelings</a:t>
            </a:r>
            <a:endParaRPr lang="en-ZA" sz="18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31355" y="1892421"/>
            <a:ext cx="2392781" cy="2000309"/>
          </a:xfrm>
        </p:spPr>
        <p:txBody>
          <a:bodyPr/>
          <a:lstStyle/>
          <a:p>
            <a:r>
              <a:rPr lang="en-ZA" dirty="0" smtClean="0"/>
              <a:t>A story I isiZulu by Clare </a:t>
            </a:r>
            <a:r>
              <a:rPr lang="en-ZA" dirty="0" err="1" smtClean="0"/>
              <a:t>Verbeek</a:t>
            </a:r>
            <a:r>
              <a:rPr lang="en-ZA" dirty="0" smtClean="0"/>
              <a:t>, </a:t>
            </a:r>
            <a:r>
              <a:rPr lang="en-ZA" dirty="0" err="1" smtClean="0"/>
              <a:t>Thembani</a:t>
            </a:r>
            <a:r>
              <a:rPr lang="en-ZA" dirty="0" smtClean="0"/>
              <a:t> </a:t>
            </a:r>
            <a:r>
              <a:rPr lang="en-ZA" dirty="0" err="1" smtClean="0"/>
              <a:t>Dladla</a:t>
            </a:r>
            <a:r>
              <a:rPr lang="en-ZA" dirty="0" smtClean="0"/>
              <a:t>, </a:t>
            </a:r>
            <a:r>
              <a:rPr lang="en-ZA" dirty="0" err="1" smtClean="0"/>
              <a:t>Zanele</a:t>
            </a:r>
            <a:r>
              <a:rPr lang="en-ZA" dirty="0" smtClean="0"/>
              <a:t> Buthelezi</a:t>
            </a:r>
          </a:p>
          <a:p>
            <a:endParaRPr lang="en-ZA" dirty="0"/>
          </a:p>
          <a:p>
            <a:r>
              <a:rPr lang="en-ZA" dirty="0" smtClean="0"/>
              <a:t>Illustrated by </a:t>
            </a:r>
            <a:r>
              <a:rPr lang="en-ZA" dirty="0" smtClean="0"/>
              <a:t>Kathy Arbuckle</a:t>
            </a:r>
            <a:endParaRPr lang="en-ZA" dirty="0"/>
          </a:p>
        </p:txBody>
      </p:sp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237" y="690048"/>
            <a:ext cx="341305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1322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err="1"/>
              <a:t>Imizwa</a:t>
            </a:r>
            <a:r>
              <a:rPr lang="en-ZA" dirty="0"/>
              <a:t/>
            </a:r>
            <a:br>
              <a:rPr lang="en-ZA" dirty="0"/>
            </a:br>
            <a:r>
              <a:rPr lang="en-ZA" sz="1800" dirty="0"/>
              <a:t>Feelings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697" y="1615929"/>
            <a:ext cx="3428728" cy="654943"/>
          </a:xfrm>
          <a:solidFill>
            <a:schemeClr val="tx2"/>
          </a:solidFill>
        </p:spPr>
        <p:txBody>
          <a:bodyPr>
            <a:normAutofit/>
          </a:bodyPr>
          <a:lstStyle/>
          <a:p>
            <a:r>
              <a:rPr lang="en-ZA" dirty="0" smtClean="0"/>
              <a:t>Story in isiZulu by Clare </a:t>
            </a:r>
            <a:r>
              <a:rPr lang="en-ZA" dirty="0" err="1"/>
              <a:t>Verbeek</a:t>
            </a:r>
            <a:r>
              <a:rPr lang="en-ZA" dirty="0"/>
              <a:t>, </a:t>
            </a:r>
            <a:r>
              <a:rPr lang="en-ZA" dirty="0" err="1"/>
              <a:t>Thembani</a:t>
            </a:r>
            <a:r>
              <a:rPr lang="en-ZA" dirty="0"/>
              <a:t> </a:t>
            </a:r>
            <a:r>
              <a:rPr lang="en-ZA" dirty="0" err="1"/>
              <a:t>Dladla</a:t>
            </a:r>
            <a:r>
              <a:rPr lang="en-ZA" dirty="0"/>
              <a:t>, </a:t>
            </a:r>
            <a:r>
              <a:rPr lang="en-ZA" dirty="0" err="1"/>
              <a:t>Zanele</a:t>
            </a:r>
            <a:r>
              <a:rPr lang="en-ZA" dirty="0"/>
              <a:t> Buthelezi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ZA" dirty="0" smtClean="0"/>
              <a:t>Kathy Arbuckle</a:t>
            </a:r>
            <a:endParaRPr lang="en-Z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365125" y="3006582"/>
            <a:ext cx="3416300" cy="837409"/>
          </a:xfrm>
          <a:solidFill>
            <a:schemeClr val="tx2"/>
          </a:solidFill>
        </p:spPr>
        <p:txBody>
          <a:bodyPr/>
          <a:lstStyle/>
          <a:p>
            <a:endParaRPr lang="en-ZA" dirty="0"/>
          </a:p>
        </p:txBody>
      </p:sp>
      <p:pic>
        <p:nvPicPr>
          <p:cNvPr id="8" name="Picture Placeholder 7"/>
          <p:cNvPicPr>
            <a:picLocks noGrp="1" noChangeAspect="1"/>
          </p:cNvPicPr>
          <p:nvPr>
            <p:ph type="pic" sz="quarter" idx="12"/>
          </p:nvPr>
        </p:nvPicPr>
        <p:blipFill>
          <a:blip r:embed="rId2"/>
          <a:srcRect t="11214" b="11214"/>
          <a:stretch>
            <a:fillRect/>
          </a:stretch>
        </p:blipFill>
        <p:spPr>
          <a:xfrm>
            <a:off x="3781425" y="1615929"/>
            <a:ext cx="3464327" cy="3314886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237" y="3006583"/>
            <a:ext cx="1244781" cy="107425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14664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852851" y="1008001"/>
            <a:ext cx="2330349" cy="1671404"/>
          </a:xfrm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Inhliziyo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yami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inemizwa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eminingi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2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4852851" y="3069450"/>
            <a:ext cx="2419350" cy="1657350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My heart feels a lot of things.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861238"/>
            <a:ext cx="3030279" cy="3785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54541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037" y="1008001"/>
            <a:ext cx="6779163" cy="1384325"/>
          </a:xfrm>
        </p:spPr>
        <p:txBody>
          <a:bodyPr>
            <a:no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Ngiye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ngijabule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uma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ugogo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esixoxela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izindaba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ebusuku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3</a:t>
            </a:fld>
            <a:endParaRPr lang="en-ZA" dirty="0"/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404036" y="2701925"/>
            <a:ext cx="6328551" cy="1214438"/>
          </a:xfrm>
        </p:spPr>
        <p:txBody>
          <a:bodyPr>
            <a:no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I feel happy when my granny tells us stories in the evening. </a:t>
            </a:r>
            <a:endParaRPr lang="en-ZA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01672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4</a:t>
            </a:fld>
            <a:endParaRPr lang="en-ZA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534" y="531628"/>
            <a:ext cx="5550194" cy="427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270354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3"/>
          <p:cNvSpPr>
            <a:spLocks noGrp="1"/>
          </p:cNvSpPr>
          <p:nvPr>
            <p:ph idx="1"/>
          </p:nvPr>
        </p:nvSpPr>
        <p:spPr>
          <a:xfrm>
            <a:off x="365762" y="1008002"/>
            <a:ext cx="6556033" cy="1214204"/>
          </a:xfrm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Ngiye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ngizizwe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ngiyisilima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uma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ngidlala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nomngani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wami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5</a:t>
            </a:fld>
            <a:endParaRPr lang="en-ZA" dirty="0"/>
          </a:p>
        </p:txBody>
      </p:sp>
      <p:sp>
        <p:nvSpPr>
          <p:cNvPr id="6" name="Content Placeholder 3"/>
          <p:cNvSpPr>
            <a:spLocks noGrp="1"/>
          </p:cNvSpPr>
          <p:nvPr>
            <p:ph idx="4294967295"/>
          </p:nvPr>
        </p:nvSpPr>
        <p:spPr>
          <a:xfrm>
            <a:off x="467832" y="2822575"/>
            <a:ext cx="6453963" cy="1302858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I feel stupid when I play with my friend. </a:t>
            </a:r>
            <a:endParaRPr lang="en-ZA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7754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6</a:t>
            </a:fld>
            <a:endParaRPr lang="en-ZA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6649" y="350875"/>
            <a:ext cx="4167963" cy="44337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77979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1629" y="1008001"/>
            <a:ext cx="6651572" cy="1097246"/>
          </a:xfrm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Ngiphatheka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kabi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uma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ubaba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ethi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akanayo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>
                <a:latin typeface="Century Gothic" panose="020B0502020202020204" pitchFamily="34" charset="0"/>
              </a:rPr>
              <a:t>imali</a:t>
            </a:r>
            <a:r>
              <a:rPr lang="en-ZA" sz="2400" dirty="0"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7</a:t>
            </a:fld>
            <a:endParaRPr lang="en-ZA" dirty="0"/>
          </a:p>
        </p:txBody>
      </p:sp>
      <p:sp>
        <p:nvSpPr>
          <p:cNvPr id="6" name="Content Placeholder 2"/>
          <p:cNvSpPr>
            <a:spLocks noGrp="1"/>
          </p:cNvSpPr>
          <p:nvPr>
            <p:ph idx="4294967295"/>
          </p:nvPr>
        </p:nvSpPr>
        <p:spPr>
          <a:xfrm>
            <a:off x="616687" y="2713038"/>
            <a:ext cx="6566513" cy="996950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I feel bad when my dad says he does not have money.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5504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8</a:t>
            </a:fld>
            <a:endParaRPr lang="en-ZA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5637" y="350873"/>
            <a:ext cx="4061637" cy="4433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03340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2" y="1008001"/>
            <a:ext cx="2745738" cy="1745832"/>
          </a:xfrm>
        </p:spPr>
        <p:txBody>
          <a:bodyPr>
            <a:normAutofit/>
          </a:bodyPr>
          <a:lstStyle/>
          <a:p>
            <a:r>
              <a:rPr lang="en-ZA" sz="2400" dirty="0" err="1">
                <a:latin typeface="Century Gothic" panose="020B0502020202020204" pitchFamily="34" charset="0"/>
              </a:rPr>
              <a:t>Ngizizwa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ngithandwa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uma</a:t>
            </a:r>
            <a:r>
              <a:rPr lang="en-ZA" sz="2400" dirty="0" smtClean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umama</a:t>
            </a:r>
            <a:r>
              <a:rPr lang="en-ZA" sz="2400" dirty="0">
                <a:latin typeface="Century Gothic" panose="020B0502020202020204" pitchFamily="34" charset="0"/>
              </a:rPr>
              <a:t> </a:t>
            </a:r>
            <a:r>
              <a:rPr lang="en-ZA" sz="2400" dirty="0" err="1" smtClean="0">
                <a:latin typeface="Century Gothic" panose="020B0502020202020204" pitchFamily="34" charset="0"/>
              </a:rPr>
              <a:t>engigona</a:t>
            </a:r>
            <a:r>
              <a:rPr lang="en-ZA" sz="2400" dirty="0" smtClean="0">
                <a:latin typeface="Century Gothic" panose="020B0502020202020204" pitchFamily="34" charset="0"/>
              </a:rPr>
              <a:t>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E3AC4B-F37E-4F81-8388-BF1F5D7BD590}" type="slidenum">
              <a:rPr lang="en-ZA" smtClean="0"/>
              <a:pPr/>
              <a:t>9</a:t>
            </a:fld>
            <a:endParaRPr lang="en-ZA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365762" y="3133725"/>
            <a:ext cx="2745738" cy="1657350"/>
          </a:xfrm>
        </p:spPr>
        <p:txBody>
          <a:bodyPr>
            <a:normAutofit/>
          </a:bodyPr>
          <a:lstStyle/>
          <a:p>
            <a:r>
              <a:rPr lang="en-ZA" sz="2400" dirty="0" smtClean="0">
                <a:latin typeface="Century Gothic" panose="020B0502020202020204" pitchFamily="34" charset="0"/>
              </a:rPr>
              <a:t>I feel loves when my mom gives me a hug.</a:t>
            </a:r>
            <a:endParaRPr lang="en-ZA" sz="2400" dirty="0">
              <a:latin typeface="Century Gothic" panose="020B0502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335" y="733647"/>
            <a:ext cx="3221665" cy="38702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788063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ASP Colours">
      <a:dk1>
        <a:sysClr val="windowText" lastClr="000000"/>
      </a:dk1>
      <a:lt1>
        <a:sysClr val="window" lastClr="FFFFFF"/>
      </a:lt1>
      <a:dk2>
        <a:srgbClr val="8ECCD2"/>
      </a:dk2>
      <a:lt2>
        <a:srgbClr val="B65C8C"/>
      </a:lt2>
      <a:accent1>
        <a:srgbClr val="D18129"/>
      </a:accent1>
      <a:accent2>
        <a:srgbClr val="D89F2D"/>
      </a:accent2>
      <a:accent3>
        <a:srgbClr val="ADA634"/>
      </a:accent3>
      <a:accent4>
        <a:srgbClr val="808438"/>
      </a:accent4>
      <a:accent5>
        <a:srgbClr val="358888"/>
      </a:accent5>
      <a:accent6>
        <a:srgbClr val="2E73A4"/>
      </a:accent6>
      <a:hlink>
        <a:srgbClr val="12679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92ED1A76A930F4F829A863EC4A2EB06" ma:contentTypeVersion="0" ma:contentTypeDescription="Create a new document." ma:contentTypeScope="" ma:versionID="71bc256c68b347255def54578a5a02e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AB210E-1B18-4E1D-BA6A-63FF661BE515}">
  <ds:schemaRefs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7A52E21-B4D3-45E2-A331-76A9D4123F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150DC60-5DA1-4FCD-9433-00D40525543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410</TotalTime>
  <Words>131</Words>
  <Application>Microsoft Office PowerPoint</Application>
  <PresentationFormat>Custom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Century Gothic</vt:lpstr>
      <vt:lpstr>Office Theme</vt:lpstr>
      <vt:lpstr>1_Office Theme</vt:lpstr>
      <vt:lpstr>Imizwa Feelings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Imizwa Feelings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</dc:creator>
  <cp:lastModifiedBy>Juliet</cp:lastModifiedBy>
  <cp:revision>65</cp:revision>
  <dcterms:created xsi:type="dcterms:W3CDTF">2013-05-14T11:31:04Z</dcterms:created>
  <dcterms:modified xsi:type="dcterms:W3CDTF">2013-07-25T13:16:50Z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0x010100392ED1A76A930F4F829A863EC4A2EB06</vt:lpwstr>
  </property>
</Properties>
</file>