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9"/>
  </p:notesMasterIdLst>
  <p:sldIdLst>
    <p:sldId id="257" r:id="rId6"/>
    <p:sldId id="258" r:id="rId7"/>
    <p:sldId id="261" r:id="rId8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479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39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71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04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34379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6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312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77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64882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44646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1726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6413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8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7428" y="701624"/>
            <a:ext cx="2973484" cy="1202373"/>
          </a:xfrm>
        </p:spPr>
        <p:txBody>
          <a:bodyPr/>
          <a:lstStyle/>
          <a:p>
            <a:pPr algn="ctr"/>
            <a:r>
              <a:rPr lang="en-ZA" dirty="0" smtClean="0">
                <a:latin typeface="Century Gothic" panose="020B0502020202020204" pitchFamily="34" charset="0"/>
              </a:rPr>
              <a:t>MVULA</a:t>
            </a:r>
            <a:br>
              <a:rPr lang="en-ZA" dirty="0" smtClean="0">
                <a:latin typeface="Century Gothic" panose="020B0502020202020204" pitchFamily="34" charset="0"/>
              </a:rPr>
            </a:br>
            <a:r>
              <a:rPr lang="en-ZA" dirty="0" smtClean="0">
                <a:latin typeface="Century Gothic" panose="020B0502020202020204" pitchFamily="34" charset="0"/>
              </a:rPr>
              <a:t>Venda Rain Song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3539" y="2013995"/>
            <a:ext cx="2662177" cy="1473622"/>
          </a:xfrm>
        </p:spPr>
        <p:txBody>
          <a:bodyPr>
            <a:normAutofit/>
          </a:bodyPr>
          <a:lstStyle/>
          <a:p>
            <a:pPr algn="ctr"/>
            <a:r>
              <a:rPr lang="en-ZA" sz="1400" dirty="0" smtClean="0">
                <a:latin typeface="Century Gothic" panose="020B0502020202020204" pitchFamily="34" charset="0"/>
              </a:rPr>
              <a:t>From</a:t>
            </a:r>
            <a:r>
              <a:rPr lang="en-ZA" sz="1400" dirty="0" smtClean="0">
                <a:latin typeface="Century Gothic" panose="020B0502020202020204" pitchFamily="34" charset="0"/>
              </a:rPr>
              <a:t>: My Drum</a:t>
            </a:r>
          </a:p>
          <a:p>
            <a:pPr algn="ctr"/>
            <a:r>
              <a:rPr lang="en-ZA" sz="1400" dirty="0" smtClean="0">
                <a:latin typeface="Century Gothic" panose="020B0502020202020204" pitchFamily="34" charset="0"/>
              </a:rPr>
              <a:t>(Johannesburg, </a:t>
            </a:r>
            <a:r>
              <a:rPr lang="en-ZA" sz="1400" dirty="0" err="1" smtClean="0">
                <a:latin typeface="Century Gothic" panose="020B0502020202020204" pitchFamily="34" charset="0"/>
              </a:rPr>
              <a:t>Abecedarius</a:t>
            </a:r>
            <a:r>
              <a:rPr lang="en-ZA" sz="1400" dirty="0" smtClean="0">
                <a:latin typeface="Century Gothic" panose="020B0502020202020204" pitchFamily="34" charset="0"/>
              </a:rPr>
              <a:t> </a:t>
            </a:r>
            <a:r>
              <a:rPr lang="en-ZA" sz="1400" dirty="0" smtClean="0">
                <a:latin typeface="Century Gothic" panose="020B0502020202020204" pitchFamily="34" charset="0"/>
              </a:rPr>
              <a:t>Books, </a:t>
            </a:r>
            <a:r>
              <a:rPr lang="en-ZA" sz="1400" dirty="0" smtClean="0">
                <a:latin typeface="Century Gothic" panose="020B0502020202020204" pitchFamily="34" charset="0"/>
              </a:rPr>
              <a:t>1988)</a:t>
            </a:r>
            <a:endParaRPr lang="en-ZA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9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3565" y="482438"/>
            <a:ext cx="2330349" cy="4237144"/>
          </a:xfrm>
        </p:spPr>
        <p:txBody>
          <a:bodyPr>
            <a:normAutofit/>
          </a:bodyPr>
          <a:lstStyle/>
          <a:p>
            <a:r>
              <a:rPr lang="en-ZA" b="1" dirty="0" smtClean="0">
                <a:latin typeface="Century Gothic" panose="020B0502020202020204" pitchFamily="34" charset="0"/>
              </a:rPr>
              <a:t>Tshivenda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I a </a:t>
            </a:r>
            <a:r>
              <a:rPr lang="en-ZA" dirty="0" err="1" smtClean="0">
                <a:latin typeface="Century Gothic" panose="020B0502020202020204" pitchFamily="34" charset="0"/>
              </a:rPr>
              <a:t>vhuya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mulobilo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</a:p>
          <a:p>
            <a:r>
              <a:rPr lang="en-ZA" dirty="0" err="1" smtClean="0">
                <a:latin typeface="Century Gothic" panose="020B0502020202020204" pitchFamily="34" charset="0"/>
              </a:rPr>
              <a:t>Vho-mmane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mbebeni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</a:p>
          <a:p>
            <a:r>
              <a:rPr lang="en-ZA" dirty="0" err="1" smtClean="0">
                <a:latin typeface="Century Gothic" panose="020B0502020202020204" pitchFamily="34" charset="0"/>
              </a:rPr>
              <a:t>Nndu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khulu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dzi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na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biko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13565" y="2490732"/>
            <a:ext cx="2330450" cy="2228850"/>
          </a:xfrm>
        </p:spPr>
        <p:txBody>
          <a:bodyPr>
            <a:normAutofit lnSpcReduction="10000"/>
          </a:bodyPr>
          <a:lstStyle/>
          <a:p>
            <a:r>
              <a:rPr lang="en-ZA" b="1" dirty="0" smtClean="0">
                <a:latin typeface="Century Gothic" panose="020B0502020202020204" pitchFamily="34" charset="0"/>
              </a:rPr>
              <a:t>English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Here the rain comes, pouring down,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Carry me on your back, aunty,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Let me shelter in the </a:t>
            </a:r>
            <a:r>
              <a:rPr lang="en-ZA" dirty="0" err="1" smtClean="0">
                <a:latin typeface="Century Gothic" panose="020B0502020202020204" pitchFamily="34" charset="0"/>
              </a:rPr>
              <a:t>verandah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Big houses are warm, </a:t>
            </a:r>
            <a:r>
              <a:rPr lang="en-ZA" dirty="0" err="1" smtClean="0">
                <a:latin typeface="Century Gothic" panose="020B0502020202020204" pitchFamily="34" charset="0"/>
              </a:rPr>
              <a:t>Kolongonya</a:t>
            </a:r>
            <a:r>
              <a:rPr lang="en-ZA" dirty="0" smtClean="0">
                <a:latin typeface="Century Gothic" panose="020B0502020202020204" pitchFamily="34" charset="0"/>
              </a:rPr>
              <a:t>!</a:t>
            </a:r>
            <a:endParaRPr lang="en-ZA" dirty="0">
              <a:latin typeface="Century Gothic" panose="020B0502020202020204" pitchFamily="34" charset="0"/>
            </a:endParaRPr>
          </a:p>
        </p:txBody>
      </p:sp>
      <p:pic>
        <p:nvPicPr>
          <p:cNvPr id="7" name="Picture Placeholder 4" descr="C:\Users\loratot\Desktop\ASP Songs\Tshivenda 3.jpg"/>
          <p:cNvPicPr>
            <a:picLocks noGrp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7" t="321" r="45859" b="7524"/>
          <a:stretch/>
        </p:blipFill>
        <p:spPr bwMode="auto">
          <a:xfrm>
            <a:off x="1675414" y="628270"/>
            <a:ext cx="5717894" cy="3179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915" y="3942792"/>
            <a:ext cx="46493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200" dirty="0" err="1">
                <a:latin typeface="Century Gothic" panose="020B0502020202020204" pitchFamily="34" charset="0"/>
              </a:rPr>
              <a:t>Mvula</a:t>
            </a:r>
            <a:r>
              <a:rPr lang="en-ZA" sz="1200" dirty="0">
                <a:latin typeface="Century Gothic" panose="020B0502020202020204" pitchFamily="34" charset="0"/>
              </a:rPr>
              <a:t> – Rain is sung by children (and especially by boys who are out herding) when rain is sweeping across the fields.</a:t>
            </a:r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5462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557" y="898794"/>
            <a:ext cx="3418868" cy="74481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MVULA, a Venda rain song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 dirty="0" smtClean="0"/>
              <a:t>1988</a:t>
            </a:r>
            <a:endParaRPr lang="en-ZA" dirty="0"/>
          </a:p>
        </p:txBody>
      </p:sp>
      <p:sp>
        <p:nvSpPr>
          <p:cNvPr id="8" name="Rectangle 7"/>
          <p:cNvSpPr/>
          <p:nvPr/>
        </p:nvSpPr>
        <p:spPr>
          <a:xfrm>
            <a:off x="4262838" y="3258113"/>
            <a:ext cx="3298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200" dirty="0"/>
              <a:t>© </a:t>
            </a:r>
            <a:r>
              <a:rPr lang="en-ZA" sz="1200" dirty="0" err="1"/>
              <a:t>Meyerowitz</a:t>
            </a:r>
            <a:r>
              <a:rPr lang="en-ZA" sz="1200" dirty="0"/>
              <a:t> B, </a:t>
            </a:r>
            <a:r>
              <a:rPr lang="en-ZA" sz="1200" dirty="0" err="1"/>
              <a:t>Copans</a:t>
            </a:r>
            <a:r>
              <a:rPr lang="en-ZA" sz="1200" dirty="0"/>
              <a:t> J and Welch 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204" y="1643606"/>
            <a:ext cx="2682472" cy="24538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084" y="3680749"/>
            <a:ext cx="873027" cy="34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4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113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1_Office Theme</vt:lpstr>
      <vt:lpstr>MVULA Venda Rain Song</vt:lpstr>
      <vt:lpstr>PowerPoint Presentation</vt:lpstr>
      <vt:lpstr>MVULA, a Venda rain song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52</cp:revision>
  <dcterms:created xsi:type="dcterms:W3CDTF">2013-05-14T11:31:04Z</dcterms:created>
  <dcterms:modified xsi:type="dcterms:W3CDTF">2013-07-19T12:49:18Z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