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</p:sldIdLst>
  <p:sldSz cx="7561263" cy="5329238"/>
  <p:notesSz cx="9144000" cy="6858000"/>
  <p:defaultTextStyle>
    <a:defPPr>
      <a:defRPr lang="en-US"/>
    </a:defPPr>
    <a:lvl1pPr marL="0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138" y="43"/>
      </p:cViewPr>
      <p:guideLst>
        <p:guide orient="horz" pos="167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7890B-D44C-4540-957B-B4C9F45062C7}" type="datetimeFigureOut">
              <a:rPr lang="en-ZA" smtClean="0"/>
              <a:t>2013-07-17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7963" y="514350"/>
            <a:ext cx="36480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EEE3E-DF14-4B9E-B3EA-B4FE4A7022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503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>
            <a:off x="0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43" y="690048"/>
            <a:ext cx="2463488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573" y="1892422"/>
            <a:ext cx="2392781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4417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229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191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924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2851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72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8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9228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85388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241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b="80630"/>
          <a:stretch/>
        </p:blipFill>
        <p:spPr>
          <a:xfrm>
            <a:off x="0" y="75775"/>
            <a:ext cx="3245848" cy="79290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3781424" y="4073097"/>
            <a:ext cx="3462933" cy="879033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>
            <a:lvl1pPr marL="0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68275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549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4824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09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373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0964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7922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197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work is licensed under a Creative Commons </a:t>
            </a: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Attribution-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NonCommercial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3.0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Unported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License.</a:t>
            </a:r>
          </a:p>
          <a:p>
            <a:pPr>
              <a:lnSpc>
                <a:spcPts val="800"/>
              </a:lnSpc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Disclaimer: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Ullat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auditis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eatium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quatis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eate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eiciendel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omniscit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fugitat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Puda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sum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faccatus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et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aliquae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reperit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Nullupis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maionec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eperum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perchitint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rerut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ZA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17" y="3749037"/>
            <a:ext cx="694945" cy="237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24" y="3657603"/>
            <a:ext cx="1072898" cy="12313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778520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1833857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5761" y="1624261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Writer: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5761" y="229058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Illustrations: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65761" y="293865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Design &amp; Layout: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5036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15468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22977" y="564763"/>
            <a:ext cx="2979824" cy="2979824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6333" y="3986213"/>
            <a:ext cx="832206" cy="411162"/>
          </a:xfrm>
        </p:spPr>
        <p:txBody>
          <a:bodyPr>
            <a:noAutofit/>
          </a:bodyPr>
          <a:lstStyle>
            <a:lvl1pPr algn="ctr">
              <a:lnSpc>
                <a:spcPts val="1200"/>
              </a:lnSpc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Reading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946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>
            <a:off x="0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43" y="690048"/>
            <a:ext cx="2463488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573" y="1892422"/>
            <a:ext cx="2392781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4417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748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736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 flipH="1">
            <a:off x="4315415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7775" y="690048"/>
            <a:ext cx="2119454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0106" y="1892422"/>
            <a:ext cx="2127124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58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ull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916" y="690048"/>
            <a:ext cx="4579430" cy="1202373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2630" y="1892422"/>
            <a:ext cx="4596002" cy="2000309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66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ure with Text Bo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90261" y="1629961"/>
            <a:ext cx="4372747" cy="2083297"/>
          </a:xfrm>
          <a:solidFill>
            <a:schemeClr val="tx2"/>
          </a:solidFill>
          <a:ln w="127000">
            <a:solidFill>
              <a:schemeClr val="bg1"/>
            </a:solidFill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Colour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7106" y="1908313"/>
            <a:ext cx="4167051" cy="786295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0371" y="2694610"/>
            <a:ext cx="4160521" cy="69264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8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21815"/>
          <a:stretch/>
        </p:blipFill>
        <p:spPr>
          <a:xfrm>
            <a:off x="1619793" y="1162594"/>
            <a:ext cx="5941469" cy="41666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1296568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0" y="566641"/>
            <a:ext cx="1637181" cy="729927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2351905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1" y="214230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Writer: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761" y="2808635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Illustrations: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5761" y="345670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Translated by: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302171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67273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6254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173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736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 flipH="1">
            <a:off x="4315415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7775" y="690048"/>
            <a:ext cx="2119454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0106" y="1892422"/>
            <a:ext cx="2127124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9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8451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79634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Full Page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85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6909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191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9708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2851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6944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8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9228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85388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72200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b="80630"/>
          <a:stretch/>
        </p:blipFill>
        <p:spPr>
          <a:xfrm>
            <a:off x="0" y="75775"/>
            <a:ext cx="3245848" cy="79290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3781424" y="4073097"/>
            <a:ext cx="3462933" cy="879033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>
            <a:lvl1pPr marL="0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68275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549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4824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09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373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0964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7922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197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This work is licensed under a Creative Commons Attribution </a:t>
            </a: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(CC-BY) Version 3.0 </a:t>
            </a:r>
            <a:r>
              <a:rPr lang="en-ZA" sz="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Unported</a:t>
            </a: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 Licence</a:t>
            </a:r>
          </a:p>
          <a:p>
            <a:pPr>
              <a:lnSpc>
                <a:spcPts val="800"/>
              </a:lnSpc>
            </a:pPr>
            <a:endParaRPr lang="en-ZA" sz="8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Disclaimer: You are free to download, copy, translate or adapt this story and use the illustrations as long as you attribute or credit the original author/s and illustrator/s.</a:t>
            </a:r>
            <a:endParaRPr lang="en-ZA" sz="800" dirty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17" y="3749037"/>
            <a:ext cx="694945" cy="23774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778520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1833857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5761" y="1624261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Writer: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5761" y="229058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Illustrations: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65761" y="293865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Translated by: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5036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15468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Translator Name</a:t>
            </a:r>
            <a:endParaRPr lang="en-Z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22977" y="564763"/>
            <a:ext cx="2979824" cy="2979824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65761" y="355483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Date of Publication:</a:t>
            </a:r>
            <a:endParaRPr lang="en-ZA" dirty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37708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Translater</a:t>
            </a:r>
            <a:r>
              <a:rPr lang="en-US" dirty="0" smtClean="0"/>
              <a:t>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993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ull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916" y="690048"/>
            <a:ext cx="4579430" cy="1202373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2630" y="1892422"/>
            <a:ext cx="4596002" cy="2000309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ure with Text Bo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570842" y="1624590"/>
            <a:ext cx="4419578" cy="2080058"/>
          </a:xfrm>
          <a:solidFill>
            <a:schemeClr val="tx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7106" y="1770017"/>
            <a:ext cx="4167051" cy="924591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0371" y="2694610"/>
            <a:ext cx="4160521" cy="858488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3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21815"/>
          <a:stretch/>
        </p:blipFill>
        <p:spPr>
          <a:xfrm>
            <a:off x="1619793" y="1162594"/>
            <a:ext cx="5941469" cy="41666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1296568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0" y="566641"/>
            <a:ext cx="1637181" cy="729927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2351905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1" y="214230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Writer: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761" y="2808635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Illustrations: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5761" y="345670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Design &amp; Layout: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302171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67273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280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47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8451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976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Full Page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439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93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3" y="213417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1243489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7561263" cy="5329238"/>
            <a:chOff x="0" y="0"/>
            <a:chExt cx="7561263" cy="532923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360000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4785506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6000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20436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8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70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736549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36549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4024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2300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90574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58849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3" y="213417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1243489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7561263" cy="5329238"/>
            <a:chOff x="0" y="0"/>
            <a:chExt cx="7561263" cy="532923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360000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4785506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6000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20436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189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736549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736549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1pPr>
      <a:lvl2pPr marL="654024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2pPr>
      <a:lvl3pPr marL="1022300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3pPr>
      <a:lvl4pPr marL="1390574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4pPr>
      <a:lvl5pPr marL="1758849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err="1" smtClean="0">
                <a:latin typeface="Century Gothic" pitchFamily="34" charset="0"/>
              </a:rPr>
              <a:t>Nozibele</a:t>
            </a:r>
            <a:r>
              <a:rPr lang="en-ZA" dirty="0" smtClean="0">
                <a:latin typeface="Century Gothic" pitchFamily="34" charset="0"/>
              </a:rPr>
              <a:t> and the Three Hairs 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ZA" dirty="0" smtClean="0">
                <a:latin typeface="Century Gothic" pitchFamily="34" charset="0"/>
              </a:rPr>
              <a:t>Adapted from a folktale by Tessa Welch </a:t>
            </a:r>
          </a:p>
          <a:p>
            <a:pPr algn="ctr"/>
            <a:r>
              <a:rPr lang="en-ZA" dirty="0" smtClean="0">
                <a:latin typeface="Century Gothic" pitchFamily="34" charset="0"/>
              </a:rPr>
              <a:t>Illustrated by </a:t>
            </a:r>
            <a:r>
              <a:rPr lang="en-ZA" dirty="0" err="1" smtClean="0">
                <a:latin typeface="Century Gothic" pitchFamily="34" charset="0"/>
              </a:rPr>
              <a:t>Wiehan</a:t>
            </a:r>
            <a:r>
              <a:rPr lang="en-ZA" dirty="0" smtClean="0">
                <a:latin typeface="Century Gothic" pitchFamily="34" charset="0"/>
              </a:rPr>
              <a:t> de </a:t>
            </a:r>
            <a:r>
              <a:rPr lang="en-ZA" dirty="0" err="1" smtClean="0">
                <a:latin typeface="Century Gothic" pitchFamily="34" charset="0"/>
              </a:rPr>
              <a:t>Jager</a:t>
            </a:r>
            <a:r>
              <a:rPr lang="en-ZA" dirty="0" smtClean="0">
                <a:latin typeface="Century Gothic" pitchFamily="34" charset="0"/>
              </a:rPr>
              <a:t> </a:t>
            </a:r>
            <a:endParaRPr lang="en-ZA" dirty="0">
              <a:latin typeface="Century Gothic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>
          <a:xfrm>
            <a:off x="3794760" y="1334043"/>
            <a:ext cx="2891790" cy="2891790"/>
          </a:xfrm>
        </p:spPr>
      </p:pic>
    </p:spTree>
    <p:extLst>
      <p:ext uri="{BB962C8B-B14F-4D97-AF65-F5344CB8AC3E}">
        <p14:creationId xmlns:p14="http://schemas.microsoft.com/office/powerpoint/2010/main" val="33813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1" y="400050"/>
            <a:ext cx="2330349" cy="4360491"/>
          </a:xfrm>
        </p:spPr>
        <p:txBody>
          <a:bodyPr>
            <a:noAutofit/>
          </a:bodyPr>
          <a:lstStyle/>
          <a:p>
            <a:r>
              <a:rPr lang="en-ZA" sz="2000" dirty="0">
                <a:latin typeface="Century Gothic" pitchFamily="34" charset="0"/>
              </a:rPr>
              <a:t>Then the dog said, "Make the bed for me!"</a:t>
            </a:r>
          </a:p>
          <a:p>
            <a:r>
              <a:rPr lang="en-ZA" sz="2000" dirty="0" err="1">
                <a:latin typeface="Century Gothic" pitchFamily="34" charset="0"/>
              </a:rPr>
              <a:t>Nozibele</a:t>
            </a:r>
            <a:r>
              <a:rPr lang="en-ZA" sz="2000" dirty="0">
                <a:latin typeface="Century Gothic" pitchFamily="34" charset="0"/>
              </a:rPr>
              <a:t> answered, "I've never made a bed for a dog."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"</a:t>
            </a:r>
            <a:r>
              <a:rPr lang="en-ZA" sz="2000" dirty="0">
                <a:latin typeface="Century Gothic" pitchFamily="34" charset="0"/>
              </a:rPr>
              <a:t>Make the bed, or I'll bite you!" the dog said.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So </a:t>
            </a:r>
            <a:r>
              <a:rPr lang="en-ZA" sz="2000" dirty="0" err="1">
                <a:latin typeface="Century Gothic" pitchFamily="34" charset="0"/>
              </a:rPr>
              <a:t>Nozibele</a:t>
            </a:r>
            <a:r>
              <a:rPr lang="en-ZA" sz="2000" dirty="0">
                <a:latin typeface="Century Gothic" pitchFamily="34" charset="0"/>
              </a:rPr>
              <a:t> made the bed.</a:t>
            </a:r>
          </a:p>
          <a:p>
            <a:endParaRPr lang="en-ZA" sz="2400" dirty="0" smtClean="0">
              <a:latin typeface="Century Gothic" pitchFamily="34" charset="0"/>
            </a:endParaRPr>
          </a:p>
          <a:p>
            <a:endParaRPr lang="en-Z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79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2" y="411480"/>
            <a:ext cx="2330349" cy="4349061"/>
          </a:xfrm>
        </p:spPr>
        <p:txBody>
          <a:bodyPr>
            <a:normAutofit fontScale="92500"/>
          </a:bodyPr>
          <a:lstStyle/>
          <a:p>
            <a:r>
              <a:rPr lang="en-ZA" sz="2200" dirty="0">
                <a:latin typeface="Century Gothic" pitchFamily="34" charset="0"/>
              </a:rPr>
              <a:t>"Now come and sleep with me!" said the dog.</a:t>
            </a:r>
          </a:p>
          <a:p>
            <a:r>
              <a:rPr lang="en-ZA" sz="2200" dirty="0">
                <a:latin typeface="Century Gothic" pitchFamily="34" charset="0"/>
              </a:rPr>
              <a:t>"I've never slept with a dog," said </a:t>
            </a:r>
            <a:r>
              <a:rPr lang="en-ZA" sz="2200" dirty="0" err="1">
                <a:latin typeface="Century Gothic" pitchFamily="34" charset="0"/>
              </a:rPr>
              <a:t>Nozibele</a:t>
            </a:r>
            <a:r>
              <a:rPr lang="en-ZA" sz="2200" dirty="0">
                <a:latin typeface="Century Gothic" pitchFamily="34" charset="0"/>
              </a:rPr>
              <a:t>.</a:t>
            </a:r>
          </a:p>
          <a:p>
            <a:r>
              <a:rPr lang="en-ZA" sz="2200" dirty="0">
                <a:latin typeface="Century Gothic" pitchFamily="34" charset="0"/>
              </a:rPr>
              <a:t>"Come and sleep with me or I'll bite you!" said the dog. </a:t>
            </a:r>
            <a:endParaRPr lang="en-ZA" sz="2200" dirty="0" smtClean="0">
              <a:latin typeface="Century Gothic" pitchFamily="34" charset="0"/>
            </a:endParaRPr>
          </a:p>
          <a:p>
            <a:r>
              <a:rPr lang="en-ZA" sz="2200" dirty="0" smtClean="0">
                <a:latin typeface="Century Gothic" pitchFamily="34" charset="0"/>
              </a:rPr>
              <a:t>So </a:t>
            </a:r>
            <a:r>
              <a:rPr lang="en-ZA" sz="2200" dirty="0" err="1">
                <a:latin typeface="Century Gothic" pitchFamily="34" charset="0"/>
              </a:rPr>
              <a:t>Nozibele</a:t>
            </a:r>
            <a:r>
              <a:rPr lang="en-ZA" sz="2200" dirty="0">
                <a:latin typeface="Century Gothic" pitchFamily="34" charset="0"/>
              </a:rPr>
              <a:t> had to sleep with the dog.</a:t>
            </a:r>
          </a:p>
          <a:p>
            <a:endParaRPr lang="en-ZA" sz="2400" dirty="0" smtClean="0">
              <a:latin typeface="Century Gothic" pitchFamily="34" charset="0"/>
            </a:endParaRP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92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1421" y="388620"/>
            <a:ext cx="2330349" cy="4349061"/>
          </a:xfrm>
        </p:spPr>
        <p:txBody>
          <a:bodyPr>
            <a:noAutofit/>
          </a:bodyPr>
          <a:lstStyle/>
          <a:p>
            <a:r>
              <a:rPr lang="en-ZA" sz="2000" dirty="0" smtClean="0">
                <a:latin typeface="Century Gothic" pitchFamily="34" charset="0"/>
              </a:rPr>
              <a:t>Every day she had to cook and sweep and wash for the dog. </a:t>
            </a:r>
          </a:p>
          <a:p>
            <a:r>
              <a:rPr lang="en-ZA" sz="2000" dirty="0" smtClean="0">
                <a:latin typeface="Century Gothic" pitchFamily="34" charset="0"/>
              </a:rPr>
              <a:t>Then </a:t>
            </a:r>
            <a:r>
              <a:rPr lang="en-ZA" sz="2000" dirty="0">
                <a:latin typeface="Century Gothic" pitchFamily="34" charset="0"/>
              </a:rPr>
              <a:t>one day the dog said, </a:t>
            </a:r>
            <a:r>
              <a:rPr lang="en-ZA" sz="2000" dirty="0" smtClean="0">
                <a:latin typeface="Century Gothic" pitchFamily="34" charset="0"/>
              </a:rPr>
              <a:t>“</a:t>
            </a:r>
            <a:r>
              <a:rPr lang="en-ZA" sz="2000" dirty="0" err="1" smtClean="0">
                <a:latin typeface="Century Gothic" pitchFamily="34" charset="0"/>
              </a:rPr>
              <a:t>Nozibele</a:t>
            </a:r>
            <a:r>
              <a:rPr lang="en-ZA" sz="2000" dirty="0">
                <a:latin typeface="Century Gothic" pitchFamily="34" charset="0"/>
              </a:rPr>
              <a:t>, today I have to visit some friends. </a:t>
            </a:r>
            <a:r>
              <a:rPr lang="en-ZA" sz="2000" dirty="0" smtClean="0">
                <a:latin typeface="Century Gothic" pitchFamily="34" charset="0"/>
              </a:rPr>
              <a:t>Sweep </a:t>
            </a:r>
            <a:r>
              <a:rPr lang="en-ZA" sz="2000" dirty="0">
                <a:latin typeface="Century Gothic" pitchFamily="34" charset="0"/>
              </a:rPr>
              <a:t>the house, cook the food and wash my things before I come back</a:t>
            </a:r>
            <a:r>
              <a:rPr lang="en-ZA" sz="2000" dirty="0" smtClean="0">
                <a:latin typeface="Century Gothic" pitchFamily="34" charset="0"/>
              </a:rPr>
              <a:t>.”</a:t>
            </a:r>
            <a:endParaRPr lang="en-Z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25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2" y="388620"/>
            <a:ext cx="2330349" cy="4371921"/>
          </a:xfrm>
        </p:spPr>
        <p:txBody>
          <a:bodyPr>
            <a:noAutofit/>
          </a:bodyPr>
          <a:lstStyle/>
          <a:p>
            <a:r>
              <a:rPr lang="en-ZA" sz="2000" dirty="0">
                <a:latin typeface="Century Gothic" pitchFamily="34" charset="0"/>
              </a:rPr>
              <a:t>As soon as the dog had </a:t>
            </a:r>
            <a:r>
              <a:rPr lang="en-ZA" sz="2000" dirty="0" smtClean="0">
                <a:latin typeface="Century Gothic" pitchFamily="34" charset="0"/>
              </a:rPr>
              <a:t>gone, </a:t>
            </a:r>
            <a:r>
              <a:rPr lang="en-ZA" sz="2000" dirty="0" err="1">
                <a:latin typeface="Century Gothic" pitchFamily="34" charset="0"/>
              </a:rPr>
              <a:t>Nozibele</a:t>
            </a:r>
            <a:r>
              <a:rPr lang="en-ZA" sz="2000" dirty="0">
                <a:latin typeface="Century Gothic" pitchFamily="34" charset="0"/>
              </a:rPr>
              <a:t> took </a:t>
            </a:r>
            <a:r>
              <a:rPr lang="en-ZA" sz="2000" dirty="0" smtClean="0">
                <a:latin typeface="Century Gothic" pitchFamily="34" charset="0"/>
              </a:rPr>
              <a:t>three hairs from her head. </a:t>
            </a:r>
            <a:endParaRPr lang="en-ZA" sz="2000" dirty="0">
              <a:latin typeface="Century Gothic" pitchFamily="34" charset="0"/>
            </a:endParaRPr>
          </a:p>
          <a:p>
            <a:r>
              <a:rPr lang="en-ZA" sz="2000" dirty="0">
                <a:latin typeface="Century Gothic" pitchFamily="34" charset="0"/>
              </a:rPr>
              <a:t>She put one hair under the </a:t>
            </a:r>
            <a:r>
              <a:rPr lang="en-ZA" sz="2000" dirty="0" smtClean="0">
                <a:latin typeface="Century Gothic" pitchFamily="34" charset="0"/>
              </a:rPr>
              <a:t>bed, one behind </a:t>
            </a:r>
            <a:r>
              <a:rPr lang="en-ZA" sz="2000" dirty="0">
                <a:latin typeface="Century Gothic" pitchFamily="34" charset="0"/>
              </a:rPr>
              <a:t>the door, and </a:t>
            </a:r>
            <a:r>
              <a:rPr lang="en-ZA" sz="2000" dirty="0" smtClean="0">
                <a:latin typeface="Century Gothic" pitchFamily="34" charset="0"/>
              </a:rPr>
              <a:t>one </a:t>
            </a:r>
            <a:r>
              <a:rPr lang="en-ZA" sz="2000" dirty="0">
                <a:latin typeface="Century Gothic" pitchFamily="34" charset="0"/>
              </a:rPr>
              <a:t>in the kraal.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Then she ran home as fast as she could.  </a:t>
            </a:r>
            <a:endParaRPr lang="en-ZA" sz="20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13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98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0591" y="468630"/>
            <a:ext cx="2599770" cy="4269051"/>
          </a:xfrm>
        </p:spPr>
        <p:txBody>
          <a:bodyPr>
            <a:noAutofit/>
          </a:bodyPr>
          <a:lstStyle/>
          <a:p>
            <a:r>
              <a:rPr lang="en-ZA" sz="2000" dirty="0" smtClean="0">
                <a:latin typeface="Century Gothic" pitchFamily="34" charset="0"/>
              </a:rPr>
              <a:t>When the </a:t>
            </a:r>
            <a:r>
              <a:rPr lang="en-ZA" sz="2000" dirty="0">
                <a:latin typeface="Century Gothic" pitchFamily="34" charset="0"/>
              </a:rPr>
              <a:t>dog came </a:t>
            </a:r>
            <a:r>
              <a:rPr lang="en-ZA" sz="2000" dirty="0" smtClean="0">
                <a:latin typeface="Century Gothic" pitchFamily="34" charset="0"/>
              </a:rPr>
              <a:t>back, he </a:t>
            </a:r>
            <a:r>
              <a:rPr lang="en-ZA" sz="2000" dirty="0">
                <a:latin typeface="Century Gothic" pitchFamily="34" charset="0"/>
              </a:rPr>
              <a:t>looked for </a:t>
            </a:r>
            <a:r>
              <a:rPr lang="en-ZA" sz="2000" dirty="0" err="1" smtClean="0">
                <a:latin typeface="Century Gothic" pitchFamily="34" charset="0"/>
              </a:rPr>
              <a:t>Nozibele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r>
              <a:rPr lang="en-ZA" sz="2000" dirty="0" smtClean="0">
                <a:latin typeface="Century Gothic" pitchFamily="34" charset="0"/>
              </a:rPr>
              <a:t>"</a:t>
            </a:r>
            <a:r>
              <a:rPr lang="en-ZA" sz="2000" dirty="0" err="1" smtClean="0">
                <a:latin typeface="Century Gothic" pitchFamily="34" charset="0"/>
              </a:rPr>
              <a:t>Nozibele</a:t>
            </a:r>
            <a:r>
              <a:rPr lang="en-ZA" sz="2000" dirty="0" smtClean="0">
                <a:latin typeface="Century Gothic" pitchFamily="34" charset="0"/>
              </a:rPr>
              <a:t>, where are you?" he shouted.</a:t>
            </a:r>
          </a:p>
          <a:p>
            <a:r>
              <a:rPr lang="en-ZA" sz="2000" dirty="0" smtClean="0">
                <a:latin typeface="Century Gothic" pitchFamily="34" charset="0"/>
              </a:rPr>
              <a:t>"I'm here, under the bed," said the first hair. "</a:t>
            </a:r>
            <a:r>
              <a:rPr lang="en-ZA" sz="2000" dirty="0">
                <a:latin typeface="Century Gothic" pitchFamily="34" charset="0"/>
              </a:rPr>
              <a:t>I'm here, behind the </a:t>
            </a:r>
            <a:r>
              <a:rPr lang="en-ZA" sz="2000" dirty="0" smtClean="0">
                <a:latin typeface="Century Gothic" pitchFamily="34" charset="0"/>
              </a:rPr>
              <a:t>door</a:t>
            </a:r>
            <a:r>
              <a:rPr lang="en-ZA" sz="2000" dirty="0">
                <a:latin typeface="Century Gothic" pitchFamily="34" charset="0"/>
              </a:rPr>
              <a:t>,</a:t>
            </a:r>
            <a:r>
              <a:rPr lang="en-ZA" sz="2000" dirty="0" smtClean="0">
                <a:latin typeface="Century Gothic" pitchFamily="34" charset="0"/>
              </a:rPr>
              <a:t>" said the second hair. "</a:t>
            </a:r>
            <a:r>
              <a:rPr lang="en-ZA" sz="2000" dirty="0">
                <a:latin typeface="Century Gothic" pitchFamily="34" charset="0"/>
              </a:rPr>
              <a:t>I'm here, in the </a:t>
            </a:r>
            <a:r>
              <a:rPr lang="en-ZA" sz="2000" dirty="0" smtClean="0">
                <a:latin typeface="Century Gothic" pitchFamily="34" charset="0"/>
              </a:rPr>
              <a:t>kraal,“ said the third hair. </a:t>
            </a:r>
          </a:p>
          <a:p>
            <a:endParaRPr lang="en-ZA" sz="1800" dirty="0" smtClean="0">
              <a:latin typeface="Century Gothic" pitchFamily="34" charset="0"/>
            </a:endParaRPr>
          </a:p>
          <a:p>
            <a:endParaRPr lang="en-ZA" sz="18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14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0" y="491489"/>
            <a:ext cx="4180380" cy="4345133"/>
          </a:xfrm>
        </p:spPr>
      </p:pic>
    </p:spTree>
    <p:extLst>
      <p:ext uri="{BB962C8B-B14F-4D97-AF65-F5344CB8AC3E}">
        <p14:creationId xmlns:p14="http://schemas.microsoft.com/office/powerpoint/2010/main" val="16687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2" y="377190"/>
            <a:ext cx="2330349" cy="4383351"/>
          </a:xfrm>
        </p:spPr>
        <p:txBody>
          <a:bodyPr>
            <a:normAutofit lnSpcReduction="10000"/>
          </a:bodyPr>
          <a:lstStyle/>
          <a:p>
            <a:r>
              <a:rPr lang="en-ZA" sz="2000" dirty="0">
                <a:latin typeface="Century Gothic" pitchFamily="34" charset="0"/>
              </a:rPr>
              <a:t>Then the dog knew that </a:t>
            </a:r>
            <a:r>
              <a:rPr lang="en-ZA" sz="2000" dirty="0" err="1">
                <a:latin typeface="Century Gothic" pitchFamily="34" charset="0"/>
              </a:rPr>
              <a:t>Nozibele</a:t>
            </a:r>
            <a:r>
              <a:rPr lang="en-ZA" sz="2000" dirty="0">
                <a:latin typeface="Century Gothic" pitchFamily="34" charset="0"/>
              </a:rPr>
              <a:t> had tricked </a:t>
            </a:r>
            <a:r>
              <a:rPr lang="en-ZA" sz="2000" dirty="0" smtClean="0">
                <a:latin typeface="Century Gothic" pitchFamily="34" charset="0"/>
              </a:rPr>
              <a:t>him.</a:t>
            </a:r>
          </a:p>
          <a:p>
            <a:r>
              <a:rPr lang="en-ZA" sz="2000" dirty="0" smtClean="0">
                <a:latin typeface="Century Gothic" pitchFamily="34" charset="0"/>
              </a:rPr>
              <a:t>So he ran and ran all </a:t>
            </a:r>
            <a:r>
              <a:rPr lang="en-ZA" sz="2000" dirty="0">
                <a:latin typeface="Century Gothic" pitchFamily="34" charset="0"/>
              </a:rPr>
              <a:t>the way to the village. </a:t>
            </a:r>
          </a:p>
          <a:p>
            <a:r>
              <a:rPr lang="en-ZA" sz="2000" dirty="0" smtClean="0">
                <a:latin typeface="Century Gothic" pitchFamily="34" charset="0"/>
              </a:rPr>
              <a:t>But </a:t>
            </a:r>
            <a:r>
              <a:rPr lang="en-ZA" sz="2000" dirty="0" err="1" smtClean="0">
                <a:latin typeface="Century Gothic" pitchFamily="34" charset="0"/>
              </a:rPr>
              <a:t>Nozibele’s</a:t>
            </a:r>
            <a:r>
              <a:rPr lang="en-ZA" sz="2000" dirty="0" smtClean="0">
                <a:latin typeface="Century Gothic" pitchFamily="34" charset="0"/>
              </a:rPr>
              <a:t> brothers were </a:t>
            </a:r>
            <a:r>
              <a:rPr lang="en-ZA" sz="2000" dirty="0">
                <a:latin typeface="Century Gothic" pitchFamily="34" charset="0"/>
              </a:rPr>
              <a:t>waiting </a:t>
            </a:r>
            <a:r>
              <a:rPr lang="en-ZA" sz="2000" dirty="0" smtClean="0">
                <a:latin typeface="Century Gothic" pitchFamily="34" charset="0"/>
              </a:rPr>
              <a:t>there with big </a:t>
            </a:r>
            <a:r>
              <a:rPr lang="en-ZA" sz="2000" dirty="0">
                <a:latin typeface="Century Gothic" pitchFamily="34" charset="0"/>
              </a:rPr>
              <a:t>sticks.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The dog turned and ran away and has </a:t>
            </a:r>
            <a:r>
              <a:rPr lang="en-ZA" sz="2000" dirty="0">
                <a:latin typeface="Century Gothic" pitchFamily="34" charset="0"/>
              </a:rPr>
              <a:t>never been seen </a:t>
            </a:r>
            <a:r>
              <a:rPr lang="en-ZA" sz="2000" dirty="0" smtClean="0">
                <a:latin typeface="Century Gothic" pitchFamily="34" charset="0"/>
              </a:rPr>
              <a:t>since.</a:t>
            </a:r>
            <a:endParaRPr lang="en-ZA" sz="2000" dirty="0">
              <a:latin typeface="Century Gothic" pitchFamily="34" charset="0"/>
            </a:endParaRP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15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06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err="1" smtClean="0"/>
              <a:t>Nozibele</a:t>
            </a:r>
            <a:r>
              <a:rPr lang="en-ZA" dirty="0" smtClean="0"/>
              <a:t> and the Three Hairs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Adapted from a Xhosa folktale by Tessa Welch 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ZA" sz="1200" dirty="0" err="1" smtClean="0"/>
              <a:t>Wiehan</a:t>
            </a:r>
            <a:r>
              <a:rPr lang="en-ZA" sz="1200" dirty="0" smtClean="0"/>
              <a:t> de </a:t>
            </a:r>
            <a:r>
              <a:rPr lang="en-ZA" sz="1200" dirty="0" err="1" smtClean="0"/>
              <a:t>Jager</a:t>
            </a:r>
            <a:endParaRPr lang="en-ZA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5125" y="2971800"/>
            <a:ext cx="3416300" cy="1085850"/>
          </a:xfrm>
          <a:solidFill>
            <a:schemeClr val="tx2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7985" y="2834640"/>
            <a:ext cx="3416300" cy="1930633"/>
          </a:xfrm>
          <a:solidFill>
            <a:schemeClr val="tx2"/>
          </a:solidFill>
        </p:spPr>
        <p:txBody>
          <a:bodyPr/>
          <a:lstStyle/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r>
              <a:rPr lang="en-ZA" sz="1100" dirty="0" smtClean="0"/>
              <a:t>© African Storybook Initiative</a:t>
            </a:r>
          </a:p>
          <a:p>
            <a:r>
              <a:rPr lang="en-ZA" sz="1100" dirty="0" smtClean="0"/>
              <a:t>2013 </a:t>
            </a:r>
            <a:endParaRPr lang="en-ZA" sz="1100" dirty="0"/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20" y="3731471"/>
            <a:ext cx="782320" cy="27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9033" y="2073992"/>
            <a:ext cx="1521296" cy="1521296"/>
          </a:xfrm>
        </p:spPr>
      </p:pic>
    </p:spTree>
    <p:extLst>
      <p:ext uri="{BB962C8B-B14F-4D97-AF65-F5344CB8AC3E}">
        <p14:creationId xmlns:p14="http://schemas.microsoft.com/office/powerpoint/2010/main" val="61401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1" y="354330"/>
            <a:ext cx="2330349" cy="4406211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entury Gothic" pitchFamily="34" charset="0"/>
              </a:rPr>
              <a:t>A long time ago, three </a:t>
            </a:r>
            <a:r>
              <a:rPr lang="en-ZA" sz="2000" dirty="0">
                <a:latin typeface="Century Gothic" pitchFamily="34" charset="0"/>
              </a:rPr>
              <a:t>girls went out to collect wood.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189" y="368577"/>
            <a:ext cx="4418960" cy="4418960"/>
          </a:xfrm>
        </p:spPr>
      </p:pic>
    </p:spTree>
    <p:extLst>
      <p:ext uri="{BB962C8B-B14F-4D97-AF65-F5344CB8AC3E}">
        <p14:creationId xmlns:p14="http://schemas.microsoft.com/office/powerpoint/2010/main" val="41382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612" y="342900"/>
            <a:ext cx="2330349" cy="4371921"/>
          </a:xfrm>
        </p:spPr>
        <p:txBody>
          <a:bodyPr>
            <a:normAutofit/>
          </a:bodyPr>
          <a:lstStyle/>
          <a:p>
            <a:r>
              <a:rPr lang="en-ZA" sz="2000" dirty="0">
                <a:latin typeface="Century Gothic" pitchFamily="34" charset="0"/>
              </a:rPr>
              <a:t>It was a hot day so they went down to the river to swim. </a:t>
            </a:r>
            <a:endParaRPr lang="en-ZA" sz="2000" dirty="0" smtClean="0">
              <a:latin typeface="Century Gothic" pitchFamily="34" charset="0"/>
            </a:endParaRPr>
          </a:p>
          <a:p>
            <a:endParaRPr lang="en-ZA" sz="2000" dirty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They played </a:t>
            </a:r>
            <a:r>
              <a:rPr lang="en-ZA" sz="2000" dirty="0">
                <a:latin typeface="Century Gothic" pitchFamily="34" charset="0"/>
              </a:rPr>
              <a:t>and splashed and swam in the water. </a:t>
            </a:r>
            <a:endParaRPr lang="en-ZA" sz="2000" dirty="0" smtClean="0">
              <a:latin typeface="Century Gothic" pitchFamily="34" charset="0"/>
            </a:endParaRPr>
          </a:p>
          <a:p>
            <a:endParaRPr lang="en-ZA" sz="2000" dirty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 </a:t>
            </a:r>
            <a:endParaRPr lang="en-ZA" sz="2000" dirty="0">
              <a:latin typeface="Century Gothic" pitchFamily="34" charset="0"/>
            </a:endParaRPr>
          </a:p>
          <a:p>
            <a:endParaRPr lang="en-ZA" sz="24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37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1" y="388620"/>
            <a:ext cx="2330349" cy="4371921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entury Gothic" pitchFamily="34" charset="0"/>
              </a:rPr>
              <a:t>Suddenly </a:t>
            </a:r>
            <a:r>
              <a:rPr lang="en-ZA" sz="2000" dirty="0">
                <a:latin typeface="Century Gothic" pitchFamily="34" charset="0"/>
              </a:rPr>
              <a:t>they realised that it was late.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They </a:t>
            </a:r>
            <a:r>
              <a:rPr lang="en-ZA" sz="2000" dirty="0">
                <a:latin typeface="Century Gothic" pitchFamily="34" charset="0"/>
              </a:rPr>
              <a:t>hurried back to the village.</a:t>
            </a:r>
          </a:p>
          <a:p>
            <a:endParaRPr lang="en-ZA" sz="24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69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2" y="377190"/>
            <a:ext cx="2330349" cy="4383351"/>
          </a:xfrm>
        </p:spPr>
        <p:txBody>
          <a:bodyPr>
            <a:noAutofit/>
          </a:bodyPr>
          <a:lstStyle/>
          <a:p>
            <a:r>
              <a:rPr lang="en-ZA" sz="2000" dirty="0" smtClean="0">
                <a:latin typeface="Century Gothic" pitchFamily="34" charset="0"/>
              </a:rPr>
              <a:t>When </a:t>
            </a:r>
            <a:r>
              <a:rPr lang="en-ZA" sz="2000" dirty="0">
                <a:latin typeface="Century Gothic" pitchFamily="34" charset="0"/>
              </a:rPr>
              <a:t>they were nearly home, </a:t>
            </a:r>
            <a:r>
              <a:rPr lang="en-ZA" sz="2000" dirty="0" err="1">
                <a:latin typeface="Century Gothic" pitchFamily="34" charset="0"/>
              </a:rPr>
              <a:t>Nozibele</a:t>
            </a:r>
            <a:r>
              <a:rPr lang="en-ZA" sz="2000" dirty="0">
                <a:latin typeface="Century Gothic" pitchFamily="34" charset="0"/>
              </a:rPr>
              <a:t> put her hand to her neck. </a:t>
            </a:r>
            <a:r>
              <a:rPr lang="en-ZA" sz="2000" dirty="0" smtClean="0">
                <a:latin typeface="Century Gothic" pitchFamily="34" charset="0"/>
              </a:rPr>
              <a:t>She </a:t>
            </a:r>
            <a:r>
              <a:rPr lang="en-ZA" sz="2000" dirty="0">
                <a:latin typeface="Century Gothic" pitchFamily="34" charset="0"/>
              </a:rPr>
              <a:t>had forgotten her </a:t>
            </a:r>
            <a:r>
              <a:rPr lang="en-ZA" sz="2000" dirty="0" smtClean="0">
                <a:latin typeface="Century Gothic" pitchFamily="34" charset="0"/>
              </a:rPr>
              <a:t>necklace!</a:t>
            </a:r>
          </a:p>
          <a:p>
            <a:r>
              <a:rPr lang="en-ZA" sz="2000" dirty="0" smtClean="0">
                <a:latin typeface="Century Gothic" pitchFamily="34" charset="0"/>
              </a:rPr>
              <a:t>“Please come back with me!” she begged her friends. </a:t>
            </a:r>
          </a:p>
          <a:p>
            <a:r>
              <a:rPr lang="en-ZA" sz="2000" dirty="0" smtClean="0">
                <a:latin typeface="Century Gothic" pitchFamily="34" charset="0"/>
              </a:rPr>
              <a:t>But her friends said it was too late. </a:t>
            </a:r>
            <a:endParaRPr lang="en-ZA" sz="20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65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1" y="377190"/>
            <a:ext cx="2330349" cy="4383351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entury Gothic" pitchFamily="34" charset="0"/>
              </a:rPr>
              <a:t>So </a:t>
            </a:r>
            <a:r>
              <a:rPr lang="en-ZA" sz="2000" dirty="0" err="1" smtClean="0">
                <a:latin typeface="Century Gothic" pitchFamily="34" charset="0"/>
              </a:rPr>
              <a:t>Nozibele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>
                <a:latin typeface="Century Gothic" pitchFamily="34" charset="0"/>
              </a:rPr>
              <a:t>went back to the river </a:t>
            </a:r>
            <a:r>
              <a:rPr lang="en-ZA" sz="2000" dirty="0" smtClean="0">
                <a:latin typeface="Century Gothic" pitchFamily="34" charset="0"/>
              </a:rPr>
              <a:t>alone. </a:t>
            </a:r>
          </a:p>
          <a:p>
            <a:r>
              <a:rPr lang="en-ZA" sz="2000" dirty="0" smtClean="0">
                <a:latin typeface="Century Gothic" pitchFamily="34" charset="0"/>
              </a:rPr>
              <a:t>She found her necklace and hurried home. </a:t>
            </a:r>
          </a:p>
          <a:p>
            <a:r>
              <a:rPr lang="en-ZA" sz="2000" dirty="0">
                <a:latin typeface="Century Gothic" pitchFamily="34" charset="0"/>
              </a:rPr>
              <a:t>But she got lost in the dark. </a:t>
            </a:r>
          </a:p>
          <a:p>
            <a:endParaRPr lang="en-ZA" sz="24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00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2" y="400050"/>
            <a:ext cx="2330349" cy="4360491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entury Gothic" pitchFamily="34" charset="0"/>
              </a:rPr>
              <a:t>In </a:t>
            </a:r>
            <a:r>
              <a:rPr lang="en-ZA" sz="2000" dirty="0">
                <a:latin typeface="Century Gothic" pitchFamily="34" charset="0"/>
              </a:rPr>
              <a:t>the distance she saw light coming from a hut.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She hurried towards it and knocked at the door. </a:t>
            </a:r>
            <a:endParaRPr lang="en-ZA" sz="20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11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1" y="365760"/>
            <a:ext cx="2330349" cy="4394781"/>
          </a:xfrm>
        </p:spPr>
        <p:txBody>
          <a:bodyPr>
            <a:normAutofit lnSpcReduction="10000"/>
          </a:bodyPr>
          <a:lstStyle/>
          <a:p>
            <a:r>
              <a:rPr lang="en-ZA" sz="2000" dirty="0" smtClean="0">
                <a:latin typeface="Century Gothic" pitchFamily="34" charset="0"/>
              </a:rPr>
              <a:t>To her surprise, a dog </a:t>
            </a:r>
            <a:r>
              <a:rPr lang="en-ZA" sz="2000" dirty="0">
                <a:latin typeface="Century Gothic" pitchFamily="34" charset="0"/>
              </a:rPr>
              <a:t>opened </a:t>
            </a:r>
            <a:r>
              <a:rPr lang="en-ZA" sz="2000" dirty="0" smtClean="0">
                <a:latin typeface="Century Gothic" pitchFamily="34" charset="0"/>
              </a:rPr>
              <a:t>the door and said, "</a:t>
            </a:r>
            <a:r>
              <a:rPr lang="en-ZA" sz="2000" dirty="0">
                <a:latin typeface="Century Gothic" pitchFamily="34" charset="0"/>
              </a:rPr>
              <a:t>What do you want?"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"</a:t>
            </a:r>
            <a:r>
              <a:rPr lang="en-ZA" sz="2000" dirty="0">
                <a:latin typeface="Century Gothic" pitchFamily="34" charset="0"/>
              </a:rPr>
              <a:t>I'm lost and I need a place to </a:t>
            </a:r>
            <a:r>
              <a:rPr lang="en-ZA" sz="2000" dirty="0" smtClean="0">
                <a:latin typeface="Century Gothic" pitchFamily="34" charset="0"/>
              </a:rPr>
              <a:t>sleep,“ said </a:t>
            </a:r>
            <a:r>
              <a:rPr lang="en-ZA" sz="2000" dirty="0" err="1" smtClean="0">
                <a:latin typeface="Century Gothic" pitchFamily="34" charset="0"/>
              </a:rPr>
              <a:t>Nozibele</a:t>
            </a:r>
            <a:r>
              <a:rPr lang="en-ZA" sz="2000" dirty="0" smtClean="0">
                <a:latin typeface="Century Gothic" pitchFamily="34" charset="0"/>
              </a:rPr>
              <a:t>. </a:t>
            </a:r>
          </a:p>
          <a:p>
            <a:r>
              <a:rPr lang="en-ZA" sz="2000" dirty="0">
                <a:latin typeface="Century Gothic" pitchFamily="34" charset="0"/>
              </a:rPr>
              <a:t>"Come in, or I'll bite you</a:t>
            </a:r>
            <a:r>
              <a:rPr lang="en-ZA" sz="2000" dirty="0" smtClean="0">
                <a:latin typeface="Century Gothic" pitchFamily="34" charset="0"/>
              </a:rPr>
              <a:t>!” said the dog.</a:t>
            </a:r>
          </a:p>
          <a:p>
            <a:r>
              <a:rPr lang="en-ZA" sz="2000" dirty="0">
                <a:latin typeface="Century Gothic" pitchFamily="34" charset="0"/>
              </a:rPr>
              <a:t>So </a:t>
            </a:r>
            <a:r>
              <a:rPr lang="en-ZA" sz="2000" dirty="0" err="1">
                <a:latin typeface="Century Gothic" pitchFamily="34" charset="0"/>
              </a:rPr>
              <a:t>Nozibele</a:t>
            </a:r>
            <a:r>
              <a:rPr lang="en-ZA" sz="2000" dirty="0">
                <a:latin typeface="Century Gothic" pitchFamily="34" charset="0"/>
              </a:rPr>
              <a:t> went in. </a:t>
            </a:r>
          </a:p>
          <a:p>
            <a:endParaRPr lang="en-ZA" sz="2000" dirty="0" smtClean="0">
              <a:latin typeface="Century Gothic" pitchFamily="34" charset="0"/>
            </a:endParaRPr>
          </a:p>
          <a:p>
            <a:endParaRPr lang="en-ZA" sz="2400" dirty="0">
              <a:latin typeface="Century Gothic" pitchFamily="34" charset="0"/>
            </a:endParaRPr>
          </a:p>
          <a:p>
            <a:endParaRPr lang="en-ZA" sz="24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17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2" y="377190"/>
            <a:ext cx="2330349" cy="4371921"/>
          </a:xfrm>
        </p:spPr>
        <p:txBody>
          <a:bodyPr>
            <a:noAutofit/>
          </a:bodyPr>
          <a:lstStyle/>
          <a:p>
            <a:r>
              <a:rPr lang="en-ZA" sz="2000" dirty="0" smtClean="0">
                <a:latin typeface="Century Gothic" pitchFamily="34" charset="0"/>
              </a:rPr>
              <a:t>Then </a:t>
            </a:r>
            <a:r>
              <a:rPr lang="en-ZA" sz="2000" dirty="0">
                <a:latin typeface="Century Gothic" pitchFamily="34" charset="0"/>
              </a:rPr>
              <a:t>the dog said, "Cook for </a:t>
            </a:r>
            <a:r>
              <a:rPr lang="en-ZA" sz="2000" dirty="0" smtClean="0">
                <a:latin typeface="Century Gothic" pitchFamily="34" charset="0"/>
              </a:rPr>
              <a:t>me!”</a:t>
            </a:r>
          </a:p>
          <a:p>
            <a:r>
              <a:rPr lang="en-ZA" sz="2000" dirty="0" smtClean="0">
                <a:latin typeface="Century Gothic" pitchFamily="34" charset="0"/>
              </a:rPr>
              <a:t>“But I’ve never cooked for a dog before,” she answered. </a:t>
            </a:r>
          </a:p>
          <a:p>
            <a:r>
              <a:rPr lang="en-ZA" sz="2000" dirty="0" smtClean="0">
                <a:latin typeface="Century Gothic" pitchFamily="34" charset="0"/>
              </a:rPr>
              <a:t>“Cook, or </a:t>
            </a:r>
            <a:r>
              <a:rPr lang="en-ZA" sz="2000" dirty="0">
                <a:latin typeface="Century Gothic" pitchFamily="34" charset="0"/>
              </a:rPr>
              <a:t>I'll bite you</a:t>
            </a:r>
            <a:r>
              <a:rPr lang="en-ZA" sz="2000" dirty="0" smtClean="0">
                <a:latin typeface="Century Gothic" pitchFamily="34" charset="0"/>
              </a:rPr>
              <a:t>!“ said the dog. </a:t>
            </a:r>
          </a:p>
          <a:p>
            <a:r>
              <a:rPr lang="en-ZA" sz="2000" dirty="0" smtClean="0">
                <a:latin typeface="Century Gothic" pitchFamily="34" charset="0"/>
              </a:rPr>
              <a:t>So </a:t>
            </a:r>
            <a:r>
              <a:rPr lang="en-ZA" sz="2000" dirty="0" err="1">
                <a:latin typeface="Century Gothic" pitchFamily="34" charset="0"/>
              </a:rPr>
              <a:t>Nozibele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cooked some food for the dog. </a:t>
            </a:r>
            <a:endParaRPr lang="en-ZA" sz="20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2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 Colours">
      <a:dk1>
        <a:sysClr val="windowText" lastClr="000000"/>
      </a:dk1>
      <a:lt1>
        <a:sysClr val="window" lastClr="FFFFFF"/>
      </a:lt1>
      <a:dk2>
        <a:srgbClr val="8ECCD2"/>
      </a:dk2>
      <a:lt2>
        <a:srgbClr val="B65C8C"/>
      </a:lt2>
      <a:accent1>
        <a:srgbClr val="D18129"/>
      </a:accent1>
      <a:accent2>
        <a:srgbClr val="D89F2D"/>
      </a:accent2>
      <a:accent3>
        <a:srgbClr val="ADA634"/>
      </a:accent3>
      <a:accent4>
        <a:srgbClr val="808438"/>
      </a:accent4>
      <a:accent5>
        <a:srgbClr val="358888"/>
      </a:accent5>
      <a:accent6>
        <a:srgbClr val="2E73A4"/>
      </a:accent6>
      <a:hlink>
        <a:srgbClr val="1267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SP Colours">
      <a:dk1>
        <a:sysClr val="windowText" lastClr="000000"/>
      </a:dk1>
      <a:lt1>
        <a:sysClr val="window" lastClr="FFFFFF"/>
      </a:lt1>
      <a:dk2>
        <a:srgbClr val="8ECCD2"/>
      </a:dk2>
      <a:lt2>
        <a:srgbClr val="B65C8C"/>
      </a:lt2>
      <a:accent1>
        <a:srgbClr val="D18129"/>
      </a:accent1>
      <a:accent2>
        <a:srgbClr val="D89F2D"/>
      </a:accent2>
      <a:accent3>
        <a:srgbClr val="ADA634"/>
      </a:accent3>
      <a:accent4>
        <a:srgbClr val="808438"/>
      </a:accent4>
      <a:accent5>
        <a:srgbClr val="358888"/>
      </a:accent5>
      <a:accent6>
        <a:srgbClr val="2E73A4"/>
      </a:accent6>
      <a:hlink>
        <a:srgbClr val="1267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2ED1A76A930F4F829A863EC4A2EB06" ma:contentTypeVersion="0" ma:contentTypeDescription="Create a new document." ma:contentTypeScope="" ma:versionID="71bc256c68b347255def54578a5a02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AB210E-1B18-4E1D-BA6A-63FF661BE515}">
  <ds:schemaRefs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50DC60-5DA1-4FCD-9433-00D4052554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A52E21-B4D3-45E2-A331-76A9D4123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577</Words>
  <Application>Microsoft Office PowerPoint</Application>
  <PresentationFormat>Custom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Office Theme</vt:lpstr>
      <vt:lpstr>1_Office Theme</vt:lpstr>
      <vt:lpstr>Nozibele and the Three Hairs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Nozibele and the Three Hairs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</dc:creator>
  <cp:lastModifiedBy>Juliet</cp:lastModifiedBy>
  <cp:revision>49</cp:revision>
  <dcterms:created xsi:type="dcterms:W3CDTF">2013-05-14T11:31:04Z</dcterms:created>
  <dcterms:modified xsi:type="dcterms:W3CDTF">2013-07-17T09:23:51Z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0x010100392ED1A76A930F4F829A863EC4A2EB06</vt:lpwstr>
  </property>
</Properties>
</file>