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64" r:id="rId8"/>
    <p:sldId id="259" r:id="rId9"/>
    <p:sldId id="263" r:id="rId10"/>
    <p:sldId id="260" r:id="rId11"/>
    <p:sldId id="266" r:id="rId12"/>
    <p:sldId id="262" r:id="rId13"/>
    <p:sldId id="265" r:id="rId14"/>
    <p:sldId id="261" r:id="rId15"/>
  </p:sldIdLst>
  <p:sldSz cx="7561263" cy="5329238"/>
  <p:notesSz cx="9144000" cy="6858000"/>
  <p:defaultText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7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326" y="-96"/>
      </p:cViewPr>
      <p:guideLst>
        <p:guide orient="horz" pos="167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E097890B-D44C-4540-957B-B4C9F45062C7}" type="datetimeFigureOut">
              <a:rPr lang="en-ZA" smtClean="0"/>
              <a:t>2013/07/19</a:t>
            </a:fld>
            <a:endParaRPr lang="en-ZA"/>
          </a:p>
        </p:txBody>
      </p:sp>
      <p:sp>
        <p:nvSpPr>
          <p:cNvPr id="4" name="Slide Image Placeholder 3"/>
          <p:cNvSpPr>
            <a:spLocks noGrp="1" noRot="1" noChangeAspect="1"/>
          </p:cNvSpPr>
          <p:nvPr>
            <p:ph type="sldImg" idx="2"/>
          </p:nvPr>
        </p:nvSpPr>
        <p:spPr>
          <a:xfrm>
            <a:off x="2747963" y="514350"/>
            <a:ext cx="3648075" cy="25717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14EEE3E-DF14-4B9E-B3EA-B4FE4A70224C}" type="slidenum">
              <a:rPr lang="en-ZA" smtClean="0"/>
              <a:t>‹#›</a:t>
            </a:fld>
            <a:endParaRPr lang="en-ZA"/>
          </a:p>
        </p:txBody>
      </p:sp>
    </p:spTree>
    <p:extLst>
      <p:ext uri="{BB962C8B-B14F-4D97-AF65-F5344CB8AC3E}">
        <p14:creationId xmlns:p14="http://schemas.microsoft.com/office/powerpoint/2010/main" val="419503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 Right">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a:off x="0" y="75775"/>
            <a:ext cx="3245848" cy="4093472"/>
          </a:xfrm>
          <a:prstGeom prst="rect">
            <a:avLst/>
          </a:prstGeom>
        </p:spPr>
      </p:pic>
      <p:sp>
        <p:nvSpPr>
          <p:cNvPr id="2" name="Title 1"/>
          <p:cNvSpPr>
            <a:spLocks noGrp="1"/>
          </p:cNvSpPr>
          <p:nvPr>
            <p:ph type="ctrTitle" hasCustomPrompt="1"/>
          </p:nvPr>
        </p:nvSpPr>
        <p:spPr>
          <a:xfrm>
            <a:off x="286243" y="690048"/>
            <a:ext cx="2463488"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278573" y="1892422"/>
            <a:ext cx="2392781"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
        <p:nvSpPr>
          <p:cNvPr id="5" name="Picture Placeholder 4"/>
          <p:cNvSpPr>
            <a:spLocks noGrp="1"/>
          </p:cNvSpPr>
          <p:nvPr>
            <p:ph type="pic" sz="quarter" idx="10"/>
          </p:nvPr>
        </p:nvSpPr>
        <p:spPr>
          <a:xfrm>
            <a:off x="2844171" y="427360"/>
            <a:ext cx="4301394" cy="4301394"/>
          </a:xfrm>
          <a:solidFill>
            <a:schemeClr val="bg1">
              <a:lumMod val="95000"/>
            </a:schemeClr>
          </a:solidFill>
          <a:ln w="127000">
            <a:solidFill>
              <a:schemeClr val="bg1"/>
            </a:solidFill>
            <a:miter lim="800000"/>
          </a:ln>
        </p:spPr>
        <p:txBody>
          <a:bodyPr/>
          <a:lstStyle/>
          <a:p>
            <a:endParaRPr lang="en-ZA" dirty="0"/>
          </a:p>
        </p:txBody>
      </p:sp>
    </p:spTree>
    <p:extLst>
      <p:ext uri="{BB962C8B-B14F-4D97-AF65-F5344CB8AC3E}">
        <p14:creationId xmlns:p14="http://schemas.microsoft.com/office/powerpoint/2010/main" val="394229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Righ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279191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43924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1657412"/>
          </a:xfrm>
        </p:spPr>
        <p:txBody>
          <a:bodyPr/>
          <a:lstStyle>
            <a:lvl1pPr>
              <a:defRPr/>
            </a:lvl1pPr>
          </a:lstStyle>
          <a:p>
            <a:pPr lvl="0"/>
            <a:r>
              <a:rPr lang="en-US" dirty="0" smtClean="0"/>
              <a:t>Click to insert Text (Language 1)</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Content Placeholder 2"/>
          <p:cNvSpPr>
            <a:spLocks noGrp="1"/>
          </p:cNvSpPr>
          <p:nvPr>
            <p:ph idx="13" hasCustomPrompt="1"/>
          </p:nvPr>
        </p:nvSpPr>
        <p:spPr>
          <a:xfrm>
            <a:off x="4852851"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406472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Content Placeholder 2"/>
          <p:cNvSpPr>
            <a:spLocks noGrp="1"/>
          </p:cNvSpPr>
          <p:nvPr>
            <p:ph idx="1" hasCustomPrompt="1"/>
          </p:nvPr>
        </p:nvSpPr>
        <p:spPr>
          <a:xfrm>
            <a:off x="359228" y="1008001"/>
            <a:ext cx="2330349" cy="1657412"/>
          </a:xfrm>
        </p:spPr>
        <p:txBody>
          <a:bodyPr/>
          <a:lstStyle>
            <a:lvl1pPr>
              <a:defRPr/>
            </a:lvl1pPr>
          </a:lstStyle>
          <a:p>
            <a:pPr lvl="0"/>
            <a:r>
              <a:rPr lang="en-US" dirty="0" smtClean="0"/>
              <a:t>Click to insert Text (Language 1)</a:t>
            </a:r>
            <a:endParaRPr lang="en-ZA" dirty="0"/>
          </a:p>
        </p:txBody>
      </p:sp>
      <p:sp>
        <p:nvSpPr>
          <p:cNvPr id="10" name="Content Placeholder 2"/>
          <p:cNvSpPr>
            <a:spLocks noGrp="1"/>
          </p:cNvSpPr>
          <p:nvPr>
            <p:ph idx="13" hasCustomPrompt="1"/>
          </p:nvPr>
        </p:nvSpPr>
        <p:spPr>
          <a:xfrm>
            <a:off x="359228"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2785388"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152241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b="80630"/>
          <a:stretch/>
        </p:blipFill>
        <p:spPr>
          <a:xfrm>
            <a:off x="0" y="75775"/>
            <a:ext cx="3245848" cy="792905"/>
          </a:xfrm>
          <a:prstGeom prst="rect">
            <a:avLst/>
          </a:prstGeom>
        </p:spPr>
      </p:pic>
      <p:sp>
        <p:nvSpPr>
          <p:cNvPr id="7" name="Subtitle 2"/>
          <p:cNvSpPr txBox="1">
            <a:spLocks/>
          </p:cNvSpPr>
          <p:nvPr userDrawn="1"/>
        </p:nvSpPr>
        <p:spPr>
          <a:xfrm>
            <a:off x="3781424" y="4073097"/>
            <a:ext cx="3462933" cy="879033"/>
          </a:xfrm>
          <a:prstGeom prst="rect">
            <a:avLst/>
          </a:prstGeom>
        </p:spPr>
        <p:txBody>
          <a:bodyPr vert="horz" lIns="73655" tIns="36827" rIns="73655" bIns="36827" rtlCol="0">
            <a:normAutofit/>
          </a:bodyPr>
          <a:lstStyle>
            <a:lvl1pPr marL="0" indent="0" algn="ctr" defTabSz="736549" rtl="0" eaLnBrk="1" latinLnBrk="0" hangingPunct="1">
              <a:spcBef>
                <a:spcPct val="20000"/>
              </a:spcBef>
              <a:buFont typeface="Arial" pitchFamily="34" charset="0"/>
              <a:buNone/>
              <a:defRPr sz="1200" kern="1200" baseline="0">
                <a:solidFill>
                  <a:schemeClr val="accent6"/>
                </a:solidFill>
                <a:latin typeface="+mn-lt"/>
                <a:ea typeface="+mn-ea"/>
                <a:cs typeface="+mn-cs"/>
              </a:defRPr>
            </a:lvl1pPr>
            <a:lvl2pPr marL="368275"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2pPr>
            <a:lvl3pPr marL="736549"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3pPr>
            <a:lvl4pPr marL="1104824"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473098"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1841373"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2209648"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2577922"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2946197"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nSpc>
                <a:spcPts val="800"/>
              </a:lnSpc>
            </a:pPr>
            <a:r>
              <a:rPr lang="en-ZA" sz="800" dirty="0" smtClean="0">
                <a:solidFill>
                  <a:schemeClr val="tx1">
                    <a:lumMod val="75000"/>
                    <a:lumOff val="25000"/>
                  </a:schemeClr>
                </a:solidFill>
                <a:latin typeface="Century Gothic" pitchFamily="34" charset="0"/>
              </a:rPr>
              <a:t>This work is licensed under a Creative Commons Attribution </a:t>
            </a:r>
          </a:p>
          <a:p>
            <a:pPr>
              <a:lnSpc>
                <a:spcPts val="800"/>
              </a:lnSpc>
            </a:pPr>
            <a:r>
              <a:rPr lang="en-ZA" sz="800" dirty="0" smtClean="0">
                <a:solidFill>
                  <a:schemeClr val="tx1">
                    <a:lumMod val="75000"/>
                    <a:lumOff val="25000"/>
                  </a:schemeClr>
                </a:solidFill>
                <a:latin typeface="Century Gothic" pitchFamily="34" charset="0"/>
              </a:rPr>
              <a:t>(CC-BY) Version 3.0 </a:t>
            </a:r>
            <a:r>
              <a:rPr lang="en-ZA" sz="800" dirty="0" err="1" smtClean="0">
                <a:solidFill>
                  <a:schemeClr val="tx1">
                    <a:lumMod val="75000"/>
                    <a:lumOff val="25000"/>
                  </a:schemeClr>
                </a:solidFill>
                <a:latin typeface="Century Gothic" pitchFamily="34" charset="0"/>
              </a:rPr>
              <a:t>Unported</a:t>
            </a:r>
            <a:r>
              <a:rPr lang="en-ZA" sz="800" dirty="0" smtClean="0">
                <a:solidFill>
                  <a:schemeClr val="tx1">
                    <a:lumMod val="75000"/>
                    <a:lumOff val="25000"/>
                  </a:schemeClr>
                </a:solidFill>
                <a:latin typeface="Century Gothic" pitchFamily="34" charset="0"/>
              </a:rPr>
              <a:t> Licence</a:t>
            </a:r>
          </a:p>
          <a:p>
            <a:pPr>
              <a:lnSpc>
                <a:spcPts val="800"/>
              </a:lnSpc>
            </a:pPr>
            <a:endParaRPr lang="en-ZA" sz="800" dirty="0" smtClean="0">
              <a:solidFill>
                <a:schemeClr val="tx1">
                  <a:lumMod val="75000"/>
                  <a:lumOff val="25000"/>
                </a:schemeClr>
              </a:solidFill>
              <a:latin typeface="Century Gothic" pitchFamily="34" charset="0"/>
            </a:endParaRPr>
          </a:p>
          <a:p>
            <a:pPr>
              <a:lnSpc>
                <a:spcPts val="800"/>
              </a:lnSpc>
            </a:pPr>
            <a:r>
              <a:rPr lang="en-ZA" sz="800" dirty="0" smtClean="0">
                <a:solidFill>
                  <a:schemeClr val="tx1">
                    <a:lumMod val="75000"/>
                    <a:lumOff val="25000"/>
                  </a:schemeClr>
                </a:solidFill>
                <a:latin typeface="Century Gothic" pitchFamily="34" charset="0"/>
              </a:rPr>
              <a:t>Disclaimer: You are free to download, copy, translate or adapt this story and use the illustrations as long as you attribute or credit the original author/s and illustrator/s.</a:t>
            </a:r>
            <a:endParaRPr lang="en-ZA" sz="800" dirty="0">
              <a:solidFill>
                <a:schemeClr val="tx1">
                  <a:lumMod val="75000"/>
                  <a:lumOff val="25000"/>
                </a:schemeClr>
              </a:solidFill>
              <a:latin typeface="Century Gothic" pitchFamily="34" charset="0"/>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5417" y="3749037"/>
            <a:ext cx="694945" cy="237744"/>
          </a:xfrm>
          <a:prstGeom prst="rect">
            <a:avLst/>
          </a:prstGeom>
        </p:spPr>
      </p:pic>
      <p:sp>
        <p:nvSpPr>
          <p:cNvPr id="18" name="Title 1"/>
          <p:cNvSpPr>
            <a:spLocks noGrp="1"/>
          </p:cNvSpPr>
          <p:nvPr>
            <p:ph type="ctrTitle" hasCustomPrompt="1"/>
          </p:nvPr>
        </p:nvSpPr>
        <p:spPr>
          <a:xfrm>
            <a:off x="362557" y="778520"/>
            <a:ext cx="3418868" cy="837409"/>
          </a:xfrm>
        </p:spPr>
        <p:txBody>
          <a:bodyPr anchor="b" anchorCtr="0"/>
          <a:lstStyle>
            <a:lvl1pPr algn="ctr">
              <a:defRPr b="1" baseline="0"/>
            </a:lvl1pPr>
          </a:lstStyle>
          <a:p>
            <a:r>
              <a:rPr lang="en-US" dirty="0" smtClean="0"/>
              <a:t>Click to edit Story Title</a:t>
            </a:r>
            <a:endParaRPr lang="en-ZA" dirty="0"/>
          </a:p>
        </p:txBody>
      </p:sp>
      <p:sp>
        <p:nvSpPr>
          <p:cNvPr id="19" name="Subtitle 2"/>
          <p:cNvSpPr>
            <a:spLocks noGrp="1"/>
          </p:cNvSpPr>
          <p:nvPr>
            <p:ph type="subTitle" idx="1" hasCustomPrompt="1"/>
          </p:nvPr>
        </p:nvSpPr>
        <p:spPr>
          <a:xfrm>
            <a:off x="352697" y="1833857"/>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21" name="TextBox 20"/>
          <p:cNvSpPr txBox="1"/>
          <p:nvPr userDrawn="1"/>
        </p:nvSpPr>
        <p:spPr>
          <a:xfrm>
            <a:off x="365761" y="1624261"/>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Writer:</a:t>
            </a:r>
            <a:endParaRPr lang="en-ZA" dirty="0">
              <a:solidFill>
                <a:schemeClr val="accent6"/>
              </a:solidFill>
              <a:latin typeface="Century Gothic" pitchFamily="34" charset="0"/>
            </a:endParaRPr>
          </a:p>
        </p:txBody>
      </p:sp>
      <p:sp>
        <p:nvSpPr>
          <p:cNvPr id="22" name="TextBox 21"/>
          <p:cNvSpPr txBox="1"/>
          <p:nvPr userDrawn="1"/>
        </p:nvSpPr>
        <p:spPr>
          <a:xfrm>
            <a:off x="365761" y="2290587"/>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Illustrations:</a:t>
            </a:r>
            <a:endParaRPr lang="en-ZA" dirty="0">
              <a:solidFill>
                <a:schemeClr val="accent6"/>
              </a:solidFill>
              <a:latin typeface="Century Gothic" pitchFamily="34" charset="0"/>
            </a:endParaRPr>
          </a:p>
        </p:txBody>
      </p:sp>
      <p:sp>
        <p:nvSpPr>
          <p:cNvPr id="23" name="TextBox 22"/>
          <p:cNvSpPr txBox="1"/>
          <p:nvPr userDrawn="1"/>
        </p:nvSpPr>
        <p:spPr>
          <a:xfrm>
            <a:off x="365761" y="2938659"/>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Translated by:</a:t>
            </a:r>
            <a:endParaRPr lang="en-ZA" dirty="0">
              <a:solidFill>
                <a:schemeClr val="accent6"/>
              </a:solidFill>
              <a:latin typeface="Century Gothic" pitchFamily="34" charset="0"/>
            </a:endParaRPr>
          </a:p>
        </p:txBody>
      </p:sp>
      <p:sp>
        <p:nvSpPr>
          <p:cNvPr id="25" name="Text Placeholder 2"/>
          <p:cNvSpPr>
            <a:spLocks noGrp="1"/>
          </p:cNvSpPr>
          <p:nvPr>
            <p:ph type="body" sz="quarter" idx="10" hasCustomPrompt="1"/>
          </p:nvPr>
        </p:nvSpPr>
        <p:spPr>
          <a:xfrm>
            <a:off x="365125" y="2503663"/>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26" name="Text Placeholder 2"/>
          <p:cNvSpPr>
            <a:spLocks noGrp="1"/>
          </p:cNvSpPr>
          <p:nvPr>
            <p:ph type="body" sz="quarter" idx="11" hasCustomPrompt="1"/>
          </p:nvPr>
        </p:nvSpPr>
        <p:spPr>
          <a:xfrm>
            <a:off x="365125" y="3154683"/>
            <a:ext cx="3416300" cy="502920"/>
          </a:xfrm>
        </p:spPr>
        <p:txBody>
          <a:bodyPr/>
          <a:lstStyle>
            <a:lvl1pPr algn="ctr">
              <a:defRPr baseline="0">
                <a:solidFill>
                  <a:schemeClr val="accent6"/>
                </a:solidFill>
              </a:defRPr>
            </a:lvl1pPr>
          </a:lstStyle>
          <a:p>
            <a:pPr lvl="0"/>
            <a:r>
              <a:rPr lang="en-US" dirty="0" smtClean="0"/>
              <a:t>Click to edit Translator Name</a:t>
            </a:r>
            <a:endParaRPr lang="en-ZA" dirty="0"/>
          </a:p>
        </p:txBody>
      </p:sp>
      <p:sp>
        <p:nvSpPr>
          <p:cNvPr id="15" name="Picture Placeholder 4"/>
          <p:cNvSpPr>
            <a:spLocks noGrp="1"/>
          </p:cNvSpPr>
          <p:nvPr>
            <p:ph type="pic" sz="quarter" idx="12"/>
          </p:nvPr>
        </p:nvSpPr>
        <p:spPr>
          <a:xfrm>
            <a:off x="4022977" y="564763"/>
            <a:ext cx="2979824" cy="2979824"/>
          </a:xfrm>
          <a:noFill/>
          <a:ln w="127000">
            <a:noFill/>
            <a:miter lim="800000"/>
          </a:ln>
        </p:spPr>
        <p:txBody>
          <a:bodyPr/>
          <a:lstStyle/>
          <a:p>
            <a:endParaRPr lang="en-ZA" dirty="0"/>
          </a:p>
        </p:txBody>
      </p:sp>
      <p:sp>
        <p:nvSpPr>
          <p:cNvPr id="17" name="TextBox 16"/>
          <p:cNvSpPr txBox="1"/>
          <p:nvPr userDrawn="1"/>
        </p:nvSpPr>
        <p:spPr>
          <a:xfrm>
            <a:off x="365761" y="3554839"/>
            <a:ext cx="3415664" cy="307777"/>
          </a:xfrm>
          <a:prstGeom prst="rect">
            <a:avLst/>
          </a:prstGeom>
          <a:noFill/>
        </p:spPr>
        <p:txBody>
          <a:bodyPr wrap="square" rtlCol="0">
            <a:spAutoFit/>
          </a:bodyPr>
          <a:lstStyle/>
          <a:p>
            <a:pPr algn="ctr"/>
            <a:r>
              <a:rPr lang="en-ZA" dirty="0" smtClean="0">
                <a:solidFill>
                  <a:schemeClr val="tx1">
                    <a:lumMod val="75000"/>
                    <a:lumOff val="25000"/>
                  </a:schemeClr>
                </a:solidFill>
                <a:latin typeface="Century Gothic" pitchFamily="34" charset="0"/>
              </a:rPr>
              <a:t>Date of Publication:</a:t>
            </a:r>
            <a:endParaRPr lang="en-ZA" dirty="0">
              <a:solidFill>
                <a:schemeClr val="tx1">
                  <a:lumMod val="75000"/>
                  <a:lumOff val="25000"/>
                </a:schemeClr>
              </a:solidFill>
              <a:latin typeface="Century Gothic" pitchFamily="34" charset="0"/>
            </a:endParaRPr>
          </a:p>
        </p:txBody>
      </p:sp>
      <p:sp>
        <p:nvSpPr>
          <p:cNvPr id="20" name="Text Placeholder 2"/>
          <p:cNvSpPr>
            <a:spLocks noGrp="1"/>
          </p:cNvSpPr>
          <p:nvPr>
            <p:ph type="body" sz="quarter" idx="13" hasCustomPrompt="1"/>
          </p:nvPr>
        </p:nvSpPr>
        <p:spPr>
          <a:xfrm>
            <a:off x="365125" y="3770863"/>
            <a:ext cx="3416300" cy="502920"/>
          </a:xfrm>
        </p:spPr>
        <p:txBody>
          <a:bodyPr/>
          <a:lstStyle>
            <a:lvl1pPr algn="ctr">
              <a:defRPr baseline="0">
                <a:solidFill>
                  <a:schemeClr val="tx1">
                    <a:lumMod val="75000"/>
                    <a:lumOff val="25000"/>
                  </a:schemeClr>
                </a:solidFill>
              </a:defRPr>
            </a:lvl1pPr>
          </a:lstStyle>
          <a:p>
            <a:pPr lvl="0"/>
            <a:r>
              <a:rPr lang="en-US" dirty="0" smtClean="0"/>
              <a:t>Click to edit </a:t>
            </a:r>
            <a:r>
              <a:rPr lang="en-US" dirty="0" err="1" smtClean="0"/>
              <a:t>Translater</a:t>
            </a:r>
            <a:r>
              <a:rPr lang="en-US" dirty="0" smtClean="0"/>
              <a:t> Name</a:t>
            </a:r>
            <a:endParaRPr lang="en-ZA" dirty="0"/>
          </a:p>
        </p:txBody>
      </p:sp>
    </p:spTree>
    <p:extLst>
      <p:ext uri="{BB962C8B-B14F-4D97-AF65-F5344CB8AC3E}">
        <p14:creationId xmlns:p14="http://schemas.microsoft.com/office/powerpoint/2010/main" val="107946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Image Left">
    <p:bg>
      <p:bgPr>
        <a:solidFill>
          <a:schemeClr val="tx2"/>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427361" y="427360"/>
            <a:ext cx="4301394" cy="4301394"/>
          </a:xfrm>
          <a:solidFill>
            <a:schemeClr val="bg1">
              <a:lumMod val="95000"/>
            </a:schemeClr>
          </a:solidFill>
          <a:ln w="127000">
            <a:solidFill>
              <a:schemeClr val="bg1"/>
            </a:solidFill>
            <a:miter lim="800000"/>
          </a:ln>
        </p:spPr>
        <p:txBody>
          <a:bodyPr/>
          <a:lstStyle/>
          <a:p>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flipH="1">
            <a:off x="4315415" y="75775"/>
            <a:ext cx="3245848" cy="4093472"/>
          </a:xfrm>
          <a:prstGeom prst="rect">
            <a:avLst/>
          </a:prstGeom>
        </p:spPr>
      </p:pic>
      <p:sp>
        <p:nvSpPr>
          <p:cNvPr id="2" name="Title 1"/>
          <p:cNvSpPr>
            <a:spLocks noGrp="1"/>
          </p:cNvSpPr>
          <p:nvPr>
            <p:ph type="ctrTitle" hasCustomPrompt="1"/>
          </p:nvPr>
        </p:nvSpPr>
        <p:spPr>
          <a:xfrm>
            <a:off x="5097775" y="690048"/>
            <a:ext cx="2119454"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5090106" y="1892422"/>
            <a:ext cx="2127124"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356426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Full Im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90916" y="690048"/>
            <a:ext cx="4579430" cy="1202373"/>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482630" y="1892422"/>
            <a:ext cx="4596002" cy="2000309"/>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Tree>
    <p:extLst>
      <p:ext uri="{BB962C8B-B14F-4D97-AF65-F5344CB8AC3E}">
        <p14:creationId xmlns:p14="http://schemas.microsoft.com/office/powerpoint/2010/main" val="2751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exture with Text Box">
    <p:bg>
      <p:bgPr>
        <a:solidFill>
          <a:schemeClr val="bg1">
            <a:lumMod val="95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90261" y="1629961"/>
            <a:ext cx="4372747" cy="2083297"/>
          </a:xfrm>
          <a:solidFill>
            <a:schemeClr val="tx2"/>
          </a:solidFill>
          <a:ln w="127000">
            <a:solidFill>
              <a:schemeClr val="bg1"/>
            </a:solidFill>
          </a:ln>
        </p:spPr>
        <p:txBody>
          <a:bodyPr/>
          <a:lstStyle>
            <a:lvl1pPr>
              <a:defRPr baseline="0"/>
            </a:lvl1pPr>
          </a:lstStyle>
          <a:p>
            <a:pPr lvl="0"/>
            <a:r>
              <a:rPr lang="en-US" dirty="0" smtClean="0"/>
              <a:t>Click to Edit </a:t>
            </a:r>
            <a:r>
              <a:rPr lang="en-US" dirty="0" err="1" smtClean="0"/>
              <a:t>Colour</a:t>
            </a:r>
            <a:endParaRPr lang="en-ZA" dirty="0"/>
          </a:p>
        </p:txBody>
      </p:sp>
      <p:sp>
        <p:nvSpPr>
          <p:cNvPr id="2" name="Title 1"/>
          <p:cNvSpPr>
            <a:spLocks noGrp="1"/>
          </p:cNvSpPr>
          <p:nvPr>
            <p:ph type="ctrTitle" hasCustomPrompt="1"/>
          </p:nvPr>
        </p:nvSpPr>
        <p:spPr>
          <a:xfrm>
            <a:off x="1697106" y="1908313"/>
            <a:ext cx="4167051" cy="786295"/>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700371" y="2694610"/>
            <a:ext cx="4160521" cy="692646"/>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328543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98" t="21815"/>
          <a:stretch/>
        </p:blipFill>
        <p:spPr>
          <a:xfrm>
            <a:off x="1619793" y="1162594"/>
            <a:ext cx="5941469" cy="4166644"/>
          </a:xfrm>
          <a:prstGeom prst="rect">
            <a:avLst/>
          </a:prstGeom>
        </p:spPr>
      </p:pic>
      <p:sp>
        <p:nvSpPr>
          <p:cNvPr id="7" name="Title 1"/>
          <p:cNvSpPr>
            <a:spLocks noGrp="1"/>
          </p:cNvSpPr>
          <p:nvPr>
            <p:ph type="ctrTitle" hasCustomPrompt="1"/>
          </p:nvPr>
        </p:nvSpPr>
        <p:spPr>
          <a:xfrm>
            <a:off x="362557" y="1296568"/>
            <a:ext cx="3418868" cy="837409"/>
          </a:xfrm>
        </p:spPr>
        <p:txBody>
          <a:bodyPr anchor="b" anchorCtr="0"/>
          <a:lstStyle>
            <a:lvl1pPr algn="ctr">
              <a:defRPr b="1" baseline="0"/>
            </a:lvl1pPr>
          </a:lstStyle>
          <a:p>
            <a:r>
              <a:rPr lang="en-US" dirty="0" smtClean="0"/>
              <a:t>Click to edit Story Title</a:t>
            </a:r>
            <a:endParaRPr lang="en-ZA"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1840" y="566641"/>
            <a:ext cx="1637181" cy="729927"/>
          </a:xfrm>
          <a:prstGeom prst="rect">
            <a:avLst/>
          </a:prstGeom>
        </p:spPr>
      </p:pic>
      <p:sp>
        <p:nvSpPr>
          <p:cNvPr id="6" name="Subtitle 2"/>
          <p:cNvSpPr>
            <a:spLocks noGrp="1"/>
          </p:cNvSpPr>
          <p:nvPr>
            <p:ph type="subTitle" idx="1" hasCustomPrompt="1"/>
          </p:nvPr>
        </p:nvSpPr>
        <p:spPr>
          <a:xfrm>
            <a:off x="352697" y="2351905"/>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10" name="TextBox 9"/>
          <p:cNvSpPr txBox="1"/>
          <p:nvPr userDrawn="1"/>
        </p:nvSpPr>
        <p:spPr>
          <a:xfrm>
            <a:off x="365761" y="2142309"/>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Writer:</a:t>
            </a:r>
            <a:endParaRPr lang="en-ZA" dirty="0">
              <a:solidFill>
                <a:schemeClr val="accent6"/>
              </a:solidFill>
              <a:latin typeface="Century Gothic" pitchFamily="34" charset="0"/>
            </a:endParaRPr>
          </a:p>
        </p:txBody>
      </p:sp>
      <p:sp>
        <p:nvSpPr>
          <p:cNvPr id="12" name="TextBox 11"/>
          <p:cNvSpPr txBox="1"/>
          <p:nvPr userDrawn="1"/>
        </p:nvSpPr>
        <p:spPr>
          <a:xfrm>
            <a:off x="365761" y="2808635"/>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Illustrations:</a:t>
            </a:r>
            <a:endParaRPr lang="en-ZA" dirty="0">
              <a:solidFill>
                <a:schemeClr val="accent6"/>
              </a:solidFill>
              <a:latin typeface="Century Gothic" pitchFamily="34" charset="0"/>
            </a:endParaRPr>
          </a:p>
        </p:txBody>
      </p:sp>
      <p:sp>
        <p:nvSpPr>
          <p:cNvPr id="14" name="TextBox 13"/>
          <p:cNvSpPr txBox="1"/>
          <p:nvPr userDrawn="1"/>
        </p:nvSpPr>
        <p:spPr>
          <a:xfrm>
            <a:off x="365761" y="3456707"/>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Translated by:</a:t>
            </a:r>
            <a:endParaRPr lang="en-ZA" dirty="0">
              <a:solidFill>
                <a:schemeClr val="accent6"/>
              </a:solidFill>
              <a:latin typeface="Century Gothic" pitchFamily="34" charset="0"/>
            </a:endParaRPr>
          </a:p>
        </p:txBody>
      </p:sp>
      <p:sp>
        <p:nvSpPr>
          <p:cNvPr id="3" name="Text Placeholder 2"/>
          <p:cNvSpPr>
            <a:spLocks noGrp="1"/>
          </p:cNvSpPr>
          <p:nvPr>
            <p:ph type="body" sz="quarter" idx="10" hasCustomPrompt="1"/>
          </p:nvPr>
        </p:nvSpPr>
        <p:spPr>
          <a:xfrm>
            <a:off x="365125" y="3021711"/>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16" name="Text Placeholder 2"/>
          <p:cNvSpPr>
            <a:spLocks noGrp="1"/>
          </p:cNvSpPr>
          <p:nvPr>
            <p:ph type="body" sz="quarter" idx="11" hasCustomPrompt="1"/>
          </p:nvPr>
        </p:nvSpPr>
        <p:spPr>
          <a:xfrm>
            <a:off x="365125" y="3672731"/>
            <a:ext cx="3416300" cy="502920"/>
          </a:xfrm>
        </p:spPr>
        <p:txBody>
          <a:bodyPr/>
          <a:lstStyle>
            <a:lvl1pPr algn="ctr">
              <a:defRPr baseline="0">
                <a:solidFill>
                  <a:schemeClr val="accent6"/>
                </a:solidFill>
              </a:defRPr>
            </a:lvl1pPr>
          </a:lstStyle>
          <a:p>
            <a:pPr lvl="0"/>
            <a:r>
              <a:rPr lang="en-US" dirty="0" smtClean="0"/>
              <a:t>Click to edit Designer Name</a:t>
            </a:r>
            <a:endParaRPr lang="en-ZA" dirty="0"/>
          </a:p>
        </p:txBody>
      </p:sp>
    </p:spTree>
    <p:extLst>
      <p:ext uri="{BB962C8B-B14F-4D97-AF65-F5344CB8AC3E}">
        <p14:creationId xmlns:p14="http://schemas.microsoft.com/office/powerpoint/2010/main" val="64280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30847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2798451"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174976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Full Page Image">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Tree>
    <p:extLst>
      <p:ext uri="{BB962C8B-B14F-4D97-AF65-F5344CB8AC3E}">
        <p14:creationId xmlns:p14="http://schemas.microsoft.com/office/powerpoint/2010/main" val="294439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Lef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33093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3" y="213417"/>
            <a:ext cx="6805137" cy="888206"/>
          </a:xfrm>
          <a:prstGeom prst="rect">
            <a:avLst/>
          </a:prstGeom>
        </p:spPr>
        <p:txBody>
          <a:bodyPr vert="horz" lIns="73655" tIns="36827" rIns="73655" bIns="36827"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378063" y="1243489"/>
            <a:ext cx="6805137" cy="3517051"/>
          </a:xfrm>
          <a:prstGeom prst="rect">
            <a:avLst/>
          </a:prstGeom>
        </p:spPr>
        <p:txBody>
          <a:bodyPr vert="horz" lIns="73655" tIns="36827" rIns="73655" bIns="368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7" name="Group 6"/>
          <p:cNvGrpSpPr/>
          <p:nvPr userDrawn="1"/>
        </p:nvGrpSpPr>
        <p:grpSpPr>
          <a:xfrm>
            <a:off x="0" y="0"/>
            <a:ext cx="7561263" cy="5329238"/>
            <a:chOff x="0" y="0"/>
            <a:chExt cx="7561263" cy="5329238"/>
          </a:xfrm>
        </p:grpSpPr>
        <p:cxnSp>
          <p:nvCxnSpPr>
            <p:cNvPr id="8" name="Straight Connector 7"/>
            <p:cNvCxnSpPr/>
            <p:nvPr userDrawn="1"/>
          </p:nvCxnSpPr>
          <p:spPr>
            <a:xfrm>
              <a:off x="0" y="360000"/>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4785506"/>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000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20436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58317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70" r:id="rId5"/>
    <p:sldLayoutId id="2147483650" r:id="rId6"/>
    <p:sldLayoutId id="2147483663" r:id="rId7"/>
    <p:sldLayoutId id="2147483664" r:id="rId8"/>
    <p:sldLayoutId id="2147483665" r:id="rId9"/>
    <p:sldLayoutId id="2147483666" r:id="rId10"/>
    <p:sldLayoutId id="2147483667" r:id="rId11"/>
    <p:sldLayoutId id="2147483668" r:id="rId12"/>
    <p:sldLayoutId id="2147483669" r:id="rId13"/>
  </p:sldLayoutIdLst>
  <p:hf hdr="0" ftr="0" dt="0"/>
  <p:txStyles>
    <p:titleStyle>
      <a:lvl1pPr algn="l" defTabSz="736549" rtl="0" eaLnBrk="1" latinLnBrk="0" hangingPunct="1">
        <a:lnSpc>
          <a:spcPts val="2800"/>
        </a:lnSpc>
        <a:spcBef>
          <a:spcPct val="0"/>
        </a:spcBef>
        <a:buNone/>
        <a:defRPr sz="2400" kern="1200">
          <a:solidFill>
            <a:schemeClr val="tx1">
              <a:lumMod val="75000"/>
              <a:lumOff val="25000"/>
            </a:schemeClr>
          </a:solidFill>
          <a:latin typeface="Century Gothic" pitchFamily="34" charset="0"/>
          <a:ea typeface="+mj-ea"/>
          <a:cs typeface="+mj-cs"/>
        </a:defRPr>
      </a:lvl1pPr>
    </p:titleStyle>
    <p:bodyStyle>
      <a:lvl1pPr marL="0" indent="0" algn="l" defTabSz="736549" rtl="0" eaLnBrk="1" latinLnBrk="0" hangingPunct="1">
        <a:spcBef>
          <a:spcPct val="20000"/>
        </a:spcBef>
        <a:buFont typeface="Arial" pitchFamily="34" charset="0"/>
        <a:buNone/>
        <a:defRPr sz="1400" kern="1200">
          <a:solidFill>
            <a:schemeClr val="tx1">
              <a:lumMod val="75000"/>
              <a:lumOff val="25000"/>
            </a:schemeClr>
          </a:solidFill>
          <a:latin typeface="Century Gothic" pitchFamily="34" charset="0"/>
          <a:ea typeface="+mn-ea"/>
          <a:cs typeface="+mn-cs"/>
        </a:defRPr>
      </a:lvl1pPr>
      <a:lvl2pPr marL="65402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2pPr>
      <a:lvl3pPr marL="1022300"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3pPr>
      <a:lvl4pPr marL="139057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4pPr>
      <a:lvl5pPr marL="1758849"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5pPr>
      <a:lvl6pPr marL="202551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4471" y="598713"/>
            <a:ext cx="2463488" cy="1478765"/>
          </a:xfrm>
        </p:spPr>
        <p:txBody>
          <a:bodyPr>
            <a:noAutofit/>
          </a:bodyPr>
          <a:lstStyle/>
          <a:p>
            <a:pPr>
              <a:spcAft>
                <a:spcPts val="0"/>
              </a:spcAft>
            </a:pPr>
            <a:r>
              <a:rPr lang="en-US" dirty="0">
                <a:latin typeface="Jokerman"/>
                <a:ea typeface="Times New Roman"/>
              </a:rPr>
              <a:t>The </a:t>
            </a:r>
            <a:r>
              <a:rPr lang="en-US" dirty="0" smtClean="0">
                <a:latin typeface="Jokerman"/>
                <a:ea typeface="Times New Roman"/>
              </a:rPr>
              <a:t>Tree </a:t>
            </a:r>
            <a:r>
              <a:rPr lang="en-US" dirty="0">
                <a:latin typeface="Jokerman"/>
                <a:ea typeface="Times New Roman"/>
              </a:rPr>
              <a:t>that saved the </a:t>
            </a:r>
            <a:r>
              <a:rPr lang="en-US" dirty="0" smtClean="0">
                <a:latin typeface="Jokerman"/>
                <a:ea typeface="Times New Roman"/>
              </a:rPr>
              <a:t>Village </a:t>
            </a:r>
            <a:r>
              <a:rPr lang="en-US" dirty="0">
                <a:latin typeface="Jokerman"/>
                <a:ea typeface="Times New Roman"/>
              </a:rPr>
              <a:t>of </a:t>
            </a:r>
            <a:r>
              <a:rPr lang="en-US" dirty="0" err="1">
                <a:latin typeface="Jokerman"/>
                <a:ea typeface="Times New Roman"/>
              </a:rPr>
              <a:t>Ombalantu</a:t>
            </a:r>
            <a:endParaRPr lang="en-ZA" dirty="0">
              <a:effectLst/>
              <a:latin typeface="Times New Roman"/>
              <a:ea typeface="Times New Roman"/>
            </a:endParaRPr>
          </a:p>
        </p:txBody>
      </p:sp>
      <p:sp>
        <p:nvSpPr>
          <p:cNvPr id="5" name="Subtitle 4"/>
          <p:cNvSpPr>
            <a:spLocks noGrp="1"/>
          </p:cNvSpPr>
          <p:nvPr>
            <p:ph type="subTitle" idx="1"/>
          </p:nvPr>
        </p:nvSpPr>
        <p:spPr>
          <a:xfrm>
            <a:off x="300344" y="2146541"/>
            <a:ext cx="2427615" cy="683745"/>
          </a:xfrm>
        </p:spPr>
        <p:txBody>
          <a:bodyPr>
            <a:noAutofit/>
          </a:bodyPr>
          <a:lstStyle/>
          <a:p>
            <a:r>
              <a:rPr lang="en-ZA" dirty="0">
                <a:solidFill>
                  <a:schemeClr val="tx1"/>
                </a:solidFill>
              </a:rPr>
              <a:t>Karen von Wiese, Beryl Salt, </a:t>
            </a:r>
            <a:r>
              <a:rPr lang="en-ZA" dirty="0" err="1">
                <a:solidFill>
                  <a:schemeClr val="tx1"/>
                </a:solidFill>
              </a:rPr>
              <a:t>Muhdni</a:t>
            </a:r>
            <a:r>
              <a:rPr lang="en-ZA" dirty="0">
                <a:solidFill>
                  <a:schemeClr val="tx1"/>
                </a:solidFill>
              </a:rPr>
              <a:t> </a:t>
            </a:r>
            <a:r>
              <a:rPr lang="en-ZA" dirty="0" err="1" smtClean="0">
                <a:solidFill>
                  <a:schemeClr val="tx1"/>
                </a:solidFill>
              </a:rPr>
              <a:t>Grimwood</a:t>
            </a:r>
            <a:r>
              <a:rPr lang="en-ZA" dirty="0" smtClean="0">
                <a:solidFill>
                  <a:schemeClr val="tx1"/>
                </a:solidFill>
              </a:rPr>
              <a:t>, Barbara </a:t>
            </a:r>
            <a:r>
              <a:rPr lang="en-ZA" dirty="0" err="1">
                <a:solidFill>
                  <a:schemeClr val="tx1"/>
                </a:solidFill>
              </a:rPr>
              <a:t>Meyerowitz</a:t>
            </a:r>
            <a:endParaRPr lang="en-ZA" dirty="0">
              <a:solidFill>
                <a:schemeClr val="tx1"/>
              </a:solidFill>
            </a:endParaRPr>
          </a:p>
        </p:txBody>
      </p:sp>
      <p:pic>
        <p:nvPicPr>
          <p:cNvPr id="1026" name="Picture 2" descr="H:\Admin\SAIDE\African Storybook\018(3) Story acquisition Webpublishing\Stories\Drum\Ombalantu Tree 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257" y="296977"/>
            <a:ext cx="3897653" cy="459175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4"/>
          <p:cNvSpPr txBox="1">
            <a:spLocks/>
          </p:cNvSpPr>
          <p:nvPr/>
        </p:nvSpPr>
        <p:spPr>
          <a:xfrm>
            <a:off x="354773" y="3431055"/>
            <a:ext cx="1386942" cy="683745"/>
          </a:xfrm>
          <a:prstGeom prst="rect">
            <a:avLst/>
          </a:prstGeom>
        </p:spPr>
        <p:txBody>
          <a:bodyPr vert="horz" lIns="73655" tIns="36827" rIns="73655" bIns="36827" rtlCol="0">
            <a:noAutofit/>
          </a:bodyPr>
          <a:lstStyle>
            <a:lvl1pPr marL="0" indent="0" algn="l" defTabSz="736549" rtl="0" eaLnBrk="1" latinLnBrk="0" hangingPunct="1">
              <a:spcBef>
                <a:spcPct val="20000"/>
              </a:spcBef>
              <a:buFont typeface="Arial" pitchFamily="34" charset="0"/>
              <a:buNone/>
              <a:defRPr sz="1200" kern="1200" baseline="0">
                <a:solidFill>
                  <a:schemeClr val="accent6"/>
                </a:solidFill>
                <a:latin typeface="Century Gothic" pitchFamily="34" charset="0"/>
                <a:ea typeface="+mn-ea"/>
                <a:cs typeface="+mn-cs"/>
              </a:defRPr>
            </a:lvl1pPr>
            <a:lvl2pPr marL="368275" indent="0" algn="ctr" defTabSz="736549" rtl="0" eaLnBrk="1" latinLnBrk="0" hangingPunct="1">
              <a:spcBef>
                <a:spcPct val="20000"/>
              </a:spcBef>
              <a:buFont typeface="Arial" pitchFamily="34" charset="0"/>
              <a:buNone/>
              <a:defRPr sz="1400" kern="1200">
                <a:solidFill>
                  <a:schemeClr val="tx1">
                    <a:tint val="75000"/>
                  </a:schemeClr>
                </a:solidFill>
                <a:latin typeface="Century Gothic" pitchFamily="34" charset="0"/>
                <a:ea typeface="+mn-ea"/>
                <a:cs typeface="+mn-cs"/>
              </a:defRPr>
            </a:lvl2pPr>
            <a:lvl3pPr marL="736549" indent="0" algn="ctr" defTabSz="736549" rtl="0" eaLnBrk="1" latinLnBrk="0" hangingPunct="1">
              <a:spcBef>
                <a:spcPct val="20000"/>
              </a:spcBef>
              <a:buFont typeface="Arial" pitchFamily="34" charset="0"/>
              <a:buNone/>
              <a:defRPr sz="1400" kern="1200">
                <a:solidFill>
                  <a:schemeClr val="tx1">
                    <a:tint val="75000"/>
                  </a:schemeClr>
                </a:solidFill>
                <a:latin typeface="Century Gothic" pitchFamily="34" charset="0"/>
                <a:ea typeface="+mn-ea"/>
                <a:cs typeface="+mn-cs"/>
              </a:defRPr>
            </a:lvl3pPr>
            <a:lvl4pPr marL="1104824" indent="0" algn="ctr" defTabSz="736549" rtl="0" eaLnBrk="1" latinLnBrk="0" hangingPunct="1">
              <a:spcBef>
                <a:spcPct val="20000"/>
              </a:spcBef>
              <a:buFont typeface="Arial" pitchFamily="34" charset="0"/>
              <a:buNone/>
              <a:defRPr sz="1400" kern="1200">
                <a:solidFill>
                  <a:schemeClr val="tx1">
                    <a:tint val="75000"/>
                  </a:schemeClr>
                </a:solidFill>
                <a:latin typeface="Century Gothic" pitchFamily="34" charset="0"/>
                <a:ea typeface="+mn-ea"/>
                <a:cs typeface="+mn-cs"/>
              </a:defRPr>
            </a:lvl4pPr>
            <a:lvl5pPr marL="1473098" indent="0" algn="ctr" defTabSz="736549" rtl="0" eaLnBrk="1" latinLnBrk="0" hangingPunct="1">
              <a:spcBef>
                <a:spcPct val="20000"/>
              </a:spcBef>
              <a:buFont typeface="Arial" pitchFamily="34" charset="0"/>
              <a:buNone/>
              <a:defRPr sz="1400" kern="1200">
                <a:solidFill>
                  <a:schemeClr val="tx1">
                    <a:tint val="75000"/>
                  </a:schemeClr>
                </a:solidFill>
                <a:latin typeface="Century Gothic" pitchFamily="34" charset="0"/>
                <a:ea typeface="+mn-ea"/>
                <a:cs typeface="+mn-cs"/>
              </a:defRPr>
            </a:lvl5pPr>
            <a:lvl6pPr marL="1841373"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2209648"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2577922"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2946197"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en-ZA" dirty="0" smtClean="0">
                <a:solidFill>
                  <a:schemeClr val="tx1"/>
                </a:solidFill>
              </a:rPr>
              <a:t>You can listen to the story being read here … </a:t>
            </a:r>
            <a:endParaRPr lang="en-ZA" dirty="0">
              <a:solidFill>
                <a:schemeClr val="tx1"/>
              </a:solidFill>
            </a:endParaRPr>
          </a:p>
        </p:txBody>
      </p:sp>
      <p:pic>
        <p:nvPicPr>
          <p:cNvPr id="2" name="My Drum The Tree at Ombalant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66923" y="3765216"/>
            <a:ext cx="349584" cy="349584"/>
          </a:xfrm>
          <a:prstGeom prst="rect">
            <a:avLst/>
          </a:prstGeom>
        </p:spPr>
      </p:pic>
    </p:spTree>
    <p:extLst>
      <p:ext uri="{BB962C8B-B14F-4D97-AF65-F5344CB8AC3E}">
        <p14:creationId xmlns:p14="http://schemas.microsoft.com/office/powerpoint/2010/main" val="33813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1334" y="1008001"/>
            <a:ext cx="2070462" cy="2225056"/>
          </a:xfrm>
        </p:spPr>
        <p:txBody>
          <a:bodyPr/>
          <a:lstStyle/>
          <a:p>
            <a:pPr lvl="0"/>
            <a:r>
              <a:rPr lang="en-US" dirty="0">
                <a:solidFill>
                  <a:prstClr val="black">
                    <a:lumMod val="75000"/>
                    <a:lumOff val="25000"/>
                  </a:prstClr>
                </a:solidFill>
                <a:latin typeface="Century Gothic"/>
                <a:ea typeface="Times New Roman"/>
                <a:cs typeface="Times New Roman"/>
              </a:rPr>
              <a:t>Grandmother is silent.</a:t>
            </a:r>
            <a:endParaRPr lang="en-ZA" dirty="0">
              <a:solidFill>
                <a:prstClr val="black">
                  <a:lumMod val="75000"/>
                  <a:lumOff val="25000"/>
                </a:prstClr>
              </a:solidFill>
              <a:latin typeface="Century Gothic"/>
              <a:ea typeface="Times New Roman"/>
              <a:cs typeface="Times New Roman"/>
            </a:endParaRPr>
          </a:p>
          <a:p>
            <a:pPr lvl="0"/>
            <a:endParaRPr lang="en-US" dirty="0" smtClean="0">
              <a:solidFill>
                <a:prstClr val="black">
                  <a:lumMod val="75000"/>
                  <a:lumOff val="25000"/>
                </a:prstClr>
              </a:solidFill>
              <a:latin typeface="Century Gothic"/>
              <a:ea typeface="Times New Roman"/>
              <a:cs typeface="Times New Roman"/>
            </a:endParaRPr>
          </a:p>
          <a:p>
            <a:pPr lvl="0"/>
            <a:r>
              <a:rPr lang="en-US" dirty="0" smtClean="0">
                <a:solidFill>
                  <a:prstClr val="black">
                    <a:lumMod val="75000"/>
                    <a:lumOff val="25000"/>
                  </a:prstClr>
                </a:solidFill>
                <a:latin typeface="Century Gothic"/>
                <a:ea typeface="Times New Roman"/>
                <a:cs typeface="Times New Roman"/>
              </a:rPr>
              <a:t>Selma </a:t>
            </a:r>
            <a:r>
              <a:rPr lang="en-US" dirty="0">
                <a:solidFill>
                  <a:prstClr val="black">
                    <a:lumMod val="75000"/>
                    <a:lumOff val="25000"/>
                  </a:prstClr>
                </a:solidFill>
                <a:latin typeface="Century Gothic"/>
                <a:ea typeface="Times New Roman"/>
                <a:cs typeface="Times New Roman"/>
              </a:rPr>
              <a:t>touches the smooth skin of the baobab</a:t>
            </a:r>
            <a:r>
              <a:rPr lang="en-US" dirty="0" smtClean="0">
                <a:solidFill>
                  <a:prstClr val="black">
                    <a:lumMod val="75000"/>
                    <a:lumOff val="25000"/>
                  </a:prstClr>
                </a:solidFill>
                <a:latin typeface="Century Gothic"/>
                <a:ea typeface="Times New Roman"/>
                <a:cs typeface="Times New Roman"/>
              </a:rPr>
              <a:t>.</a:t>
            </a:r>
          </a:p>
          <a:p>
            <a:pPr lvl="0"/>
            <a:endParaRPr lang="en-US" dirty="0">
              <a:solidFill>
                <a:prstClr val="black">
                  <a:lumMod val="75000"/>
                  <a:lumOff val="25000"/>
                </a:prstClr>
              </a:solidFill>
              <a:latin typeface="Century Gothic"/>
              <a:ea typeface="Times New Roman"/>
              <a:cs typeface="Times New Roman"/>
            </a:endParaRPr>
          </a:p>
          <a:p>
            <a:pPr lvl="0"/>
            <a:r>
              <a:rPr lang="en-US" dirty="0" smtClean="0">
                <a:solidFill>
                  <a:prstClr val="black">
                    <a:lumMod val="75000"/>
                    <a:lumOff val="25000"/>
                  </a:prstClr>
                </a:solidFill>
                <a:latin typeface="Century Gothic"/>
                <a:ea typeface="Times New Roman"/>
                <a:cs typeface="Times New Roman"/>
              </a:rPr>
              <a:t>"</a:t>
            </a:r>
            <a:r>
              <a:rPr lang="en-US" dirty="0">
                <a:solidFill>
                  <a:prstClr val="black">
                    <a:lumMod val="75000"/>
                    <a:lumOff val="25000"/>
                  </a:prstClr>
                </a:solidFill>
                <a:latin typeface="Century Gothic"/>
                <a:ea typeface="Times New Roman"/>
                <a:cs typeface="Times New Roman"/>
              </a:rPr>
              <a:t>So it was the tree that saved them all," she says</a:t>
            </a:r>
            <a:r>
              <a:rPr lang="en-US" dirty="0" smtClean="0">
                <a:solidFill>
                  <a:prstClr val="black">
                    <a:lumMod val="75000"/>
                    <a:lumOff val="25000"/>
                  </a:prstClr>
                </a:solidFill>
                <a:latin typeface="Century Gothic"/>
                <a:ea typeface="Times New Roman"/>
                <a:cs typeface="Times New Roman"/>
              </a:rPr>
              <a:t>.</a:t>
            </a:r>
            <a:endParaRPr lang="en-ZA" dirty="0">
              <a:solidFill>
                <a:prstClr val="black">
                  <a:lumMod val="75000"/>
                  <a:lumOff val="25000"/>
                </a:prstClr>
              </a:solidFill>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10</a:t>
            </a:fld>
            <a:endParaRPr lang="en-Z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41" y="512993"/>
            <a:ext cx="3400878" cy="400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205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prstClr val="black">
                    <a:lumMod val="75000"/>
                    <a:lumOff val="25000"/>
                  </a:prstClr>
                </a:solidFill>
                <a:ea typeface="Times New Roman"/>
              </a:rPr>
              <a:t>The tree that saved the village of </a:t>
            </a:r>
            <a:r>
              <a:rPr lang="en-US" dirty="0" err="1">
                <a:solidFill>
                  <a:prstClr val="black">
                    <a:lumMod val="75000"/>
                    <a:lumOff val="25000"/>
                  </a:prstClr>
                </a:solidFill>
                <a:ea typeface="Times New Roman"/>
              </a:rPr>
              <a:t>Ombalantu</a:t>
            </a:r>
            <a:endParaRPr lang="en-ZA" dirty="0"/>
          </a:p>
        </p:txBody>
      </p:sp>
      <p:sp>
        <p:nvSpPr>
          <p:cNvPr id="3" name="Subtitle 2"/>
          <p:cNvSpPr>
            <a:spLocks noGrp="1"/>
          </p:cNvSpPr>
          <p:nvPr>
            <p:ph type="subTitle" idx="1"/>
          </p:nvPr>
        </p:nvSpPr>
        <p:spPr/>
        <p:txBody>
          <a:bodyPr>
            <a:normAutofit fontScale="70000" lnSpcReduction="20000"/>
          </a:bodyPr>
          <a:lstStyle/>
          <a:p>
            <a:pPr lvl="0"/>
            <a:r>
              <a:rPr lang="en-ZA" sz="1600" dirty="0">
                <a:solidFill>
                  <a:srgbClr val="0070C0"/>
                </a:solidFill>
              </a:rPr>
              <a:t>Karen von Wiese, Beryl Salt, </a:t>
            </a:r>
            <a:r>
              <a:rPr lang="en-ZA" sz="1600" dirty="0" err="1">
                <a:solidFill>
                  <a:srgbClr val="0070C0"/>
                </a:solidFill>
              </a:rPr>
              <a:t>Muhdni</a:t>
            </a:r>
            <a:r>
              <a:rPr lang="en-ZA" sz="1600" dirty="0">
                <a:solidFill>
                  <a:srgbClr val="0070C0"/>
                </a:solidFill>
              </a:rPr>
              <a:t> </a:t>
            </a:r>
            <a:r>
              <a:rPr lang="en-ZA" sz="1600" dirty="0" err="1">
                <a:solidFill>
                  <a:srgbClr val="0070C0"/>
                </a:solidFill>
              </a:rPr>
              <a:t>Grimwood</a:t>
            </a:r>
            <a:r>
              <a:rPr lang="en-ZA" sz="1600" dirty="0">
                <a:solidFill>
                  <a:srgbClr val="0070C0"/>
                </a:solidFill>
              </a:rPr>
              <a:t>,</a:t>
            </a:r>
          </a:p>
          <a:p>
            <a:pPr lvl="0"/>
            <a:r>
              <a:rPr lang="en-ZA" sz="1600" dirty="0">
                <a:solidFill>
                  <a:srgbClr val="0070C0"/>
                </a:solidFill>
              </a:rPr>
              <a:t>Barbara </a:t>
            </a:r>
            <a:r>
              <a:rPr lang="en-ZA" sz="1600" dirty="0" err="1" smtClean="0">
                <a:solidFill>
                  <a:srgbClr val="0070C0"/>
                </a:solidFill>
              </a:rPr>
              <a:t>Meyerowitz</a:t>
            </a:r>
            <a:endParaRPr lang="en-ZA" sz="1600" dirty="0">
              <a:solidFill>
                <a:srgbClr val="0070C0"/>
              </a:solidFill>
            </a:endParaRPr>
          </a:p>
        </p:txBody>
      </p:sp>
      <p:sp>
        <p:nvSpPr>
          <p:cNvPr id="4" name="Text Placeholder 3"/>
          <p:cNvSpPr>
            <a:spLocks noGrp="1"/>
          </p:cNvSpPr>
          <p:nvPr>
            <p:ph type="body" sz="quarter" idx="10"/>
          </p:nvPr>
        </p:nvSpPr>
        <p:spPr/>
        <p:txBody>
          <a:bodyPr>
            <a:normAutofit/>
          </a:bodyPr>
          <a:lstStyle/>
          <a:p>
            <a:r>
              <a:rPr lang="en-ZA" sz="1100" dirty="0" smtClean="0"/>
              <a:t>Julia </a:t>
            </a:r>
            <a:r>
              <a:rPr lang="en-ZA" sz="1100" dirty="0" err="1" smtClean="0"/>
              <a:t>te</a:t>
            </a:r>
            <a:r>
              <a:rPr lang="en-ZA" sz="1100" dirty="0" smtClean="0"/>
              <a:t> Water </a:t>
            </a:r>
            <a:r>
              <a:rPr lang="en-ZA" sz="1100" dirty="0" err="1" smtClean="0"/>
              <a:t>Naude</a:t>
            </a:r>
            <a:endParaRPr lang="en-ZA" sz="1100" dirty="0"/>
          </a:p>
        </p:txBody>
      </p:sp>
      <p:sp>
        <p:nvSpPr>
          <p:cNvPr id="5" name="Text Placeholder 4"/>
          <p:cNvSpPr>
            <a:spLocks noGrp="1"/>
          </p:cNvSpPr>
          <p:nvPr>
            <p:ph type="body" sz="quarter" idx="11"/>
          </p:nvPr>
        </p:nvSpPr>
        <p:spPr>
          <a:xfrm>
            <a:off x="365125" y="3614058"/>
            <a:ext cx="3416300" cy="468844"/>
          </a:xfrm>
          <a:solidFill>
            <a:schemeClr val="tx2"/>
          </a:solidFill>
        </p:spPr>
        <p:txBody>
          <a:bodyPr/>
          <a:lstStyle/>
          <a:p>
            <a:r>
              <a:rPr lang="en-ZA" dirty="0" smtClean="0"/>
              <a:t>  </a:t>
            </a:r>
            <a:endParaRPr lang="en-ZA" dirty="0"/>
          </a:p>
        </p:txBody>
      </p:sp>
      <p:sp>
        <p:nvSpPr>
          <p:cNvPr id="7" name="Text Placeholder 6"/>
          <p:cNvSpPr>
            <a:spLocks noGrp="1"/>
          </p:cNvSpPr>
          <p:nvPr>
            <p:ph type="body" sz="quarter" idx="13"/>
          </p:nvPr>
        </p:nvSpPr>
        <p:spPr>
          <a:xfrm>
            <a:off x="365125" y="4281225"/>
            <a:ext cx="3416300" cy="502920"/>
          </a:xfrm>
        </p:spPr>
        <p:txBody>
          <a:bodyPr>
            <a:normAutofit fontScale="70000" lnSpcReduction="20000"/>
          </a:bodyPr>
          <a:lstStyle/>
          <a:p>
            <a:r>
              <a:rPr lang="en-ZA" dirty="0"/>
              <a:t>© Karen von Wiese, Beryl Salt, </a:t>
            </a:r>
            <a:r>
              <a:rPr lang="en-ZA" dirty="0" err="1"/>
              <a:t>Muhdni</a:t>
            </a:r>
            <a:r>
              <a:rPr lang="en-ZA" dirty="0"/>
              <a:t> </a:t>
            </a:r>
            <a:r>
              <a:rPr lang="en-ZA" dirty="0" err="1"/>
              <a:t>Grimwood</a:t>
            </a:r>
            <a:r>
              <a:rPr lang="en-ZA" dirty="0"/>
              <a:t>,</a:t>
            </a:r>
          </a:p>
          <a:p>
            <a:r>
              <a:rPr lang="en-ZA" dirty="0"/>
              <a:t>Barbara </a:t>
            </a:r>
            <a:r>
              <a:rPr lang="en-ZA" dirty="0" err="1"/>
              <a:t>Meyerowitz</a:t>
            </a:r>
            <a:endParaRPr lang="en-ZA" dirty="0"/>
          </a:p>
          <a:p>
            <a:endParaRPr lang="en-Z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285" y="709840"/>
            <a:ext cx="3042331" cy="255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5104053" y="3698986"/>
            <a:ext cx="807649" cy="308966"/>
          </a:xfrm>
          <a:prstGeom prst="rect">
            <a:avLst/>
          </a:prstGeom>
        </p:spPr>
      </p:pic>
      <p:sp>
        <p:nvSpPr>
          <p:cNvPr id="10" name="Text Placeholder 3"/>
          <p:cNvSpPr txBox="1">
            <a:spLocks/>
          </p:cNvSpPr>
          <p:nvPr/>
        </p:nvSpPr>
        <p:spPr>
          <a:xfrm>
            <a:off x="430439" y="2907523"/>
            <a:ext cx="3416300" cy="502920"/>
          </a:xfrm>
          <a:prstGeom prst="rect">
            <a:avLst/>
          </a:prstGeom>
          <a:solidFill>
            <a:schemeClr val="tx2"/>
          </a:solidFill>
        </p:spPr>
        <p:txBody>
          <a:bodyPr vert="horz" lIns="73655" tIns="36827" rIns="73655" bIns="36827" rtlCol="0">
            <a:normAutofit/>
          </a:bodyPr>
          <a:lstStyle>
            <a:lvl1pPr marL="0" indent="0" algn="ctr" defTabSz="736549" rtl="0" eaLnBrk="1" latinLnBrk="0" hangingPunct="1">
              <a:spcBef>
                <a:spcPct val="20000"/>
              </a:spcBef>
              <a:buFont typeface="Arial" pitchFamily="34" charset="0"/>
              <a:buNone/>
              <a:defRPr sz="1400" kern="1200" baseline="0">
                <a:solidFill>
                  <a:schemeClr val="accent6"/>
                </a:solidFill>
                <a:latin typeface="Century Gothic" pitchFamily="34" charset="0"/>
                <a:ea typeface="+mn-ea"/>
                <a:cs typeface="+mn-cs"/>
              </a:defRPr>
            </a:lvl1pPr>
            <a:lvl2pPr marL="65402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2pPr>
            <a:lvl3pPr marL="1022300"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3pPr>
            <a:lvl4pPr marL="139057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4pPr>
            <a:lvl5pPr marL="1758849"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5pPr>
            <a:lvl6pPr marL="202551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ZA" sz="1100" dirty="0"/>
          </a:p>
        </p:txBody>
      </p:sp>
    </p:spTree>
    <p:extLst>
      <p:ext uri="{BB962C8B-B14F-4D97-AF65-F5344CB8AC3E}">
        <p14:creationId xmlns:p14="http://schemas.microsoft.com/office/powerpoint/2010/main" val="2739485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8514" y="384061"/>
            <a:ext cx="3721544" cy="4292455"/>
          </a:xfrm>
        </p:spPr>
        <p:txBody>
          <a:bodyPr/>
          <a:lstStyle/>
          <a:p>
            <a:pPr>
              <a:spcAft>
                <a:spcPts val="0"/>
              </a:spcAft>
            </a:pPr>
            <a:r>
              <a:rPr lang="en-US" dirty="0">
                <a:latin typeface="Century Gothic"/>
                <a:ea typeface="Times New Roman"/>
                <a:cs typeface="Times New Roman"/>
              </a:rPr>
              <a:t>"</a:t>
            </a:r>
            <a:r>
              <a:rPr lang="en-US" dirty="0" err="1">
                <a:latin typeface="Century Gothic"/>
                <a:ea typeface="Times New Roman"/>
                <a:cs typeface="Times New Roman"/>
              </a:rPr>
              <a:t>Shhhu</a:t>
            </a:r>
            <a:r>
              <a:rPr lang="en-US" dirty="0">
                <a:latin typeface="Century Gothic"/>
                <a:ea typeface="Times New Roman"/>
                <a:cs typeface="Times New Roman"/>
              </a:rPr>
              <a:t>!" says Grandmother. "It's so hot! And this pot is so heavy. Let's sit in the shade of the tree and rest a bit."</a:t>
            </a:r>
            <a:endParaRPr lang="en-ZA" dirty="0">
              <a:latin typeface="Century Gothic"/>
              <a:ea typeface="Times New Roman"/>
              <a:cs typeface="Times New Roman"/>
            </a:endParaRPr>
          </a:p>
          <a:p>
            <a:pPr>
              <a:spcAft>
                <a:spcPts val="0"/>
              </a:spcAft>
            </a:pPr>
            <a:r>
              <a:rPr lang="en-US" dirty="0">
                <a:latin typeface="Century Gothic"/>
                <a:ea typeface="Times New Roman"/>
                <a:cs typeface="Times New Roman"/>
              </a:rPr>
              <a:t>She wipes the sweat from her face and makes herself comfortable among the arms of the roots. Selma stands with her hand on the smooth skin of the baobab while her brother, </a:t>
            </a:r>
            <a:r>
              <a:rPr lang="en-US" dirty="0" err="1">
                <a:latin typeface="Century Gothic"/>
                <a:ea typeface="Times New Roman"/>
                <a:cs typeface="Times New Roman"/>
              </a:rPr>
              <a:t>Toivo</a:t>
            </a:r>
            <a:r>
              <a:rPr lang="en-US" dirty="0">
                <a:latin typeface="Century Gothic"/>
                <a:ea typeface="Times New Roman"/>
                <a:cs typeface="Times New Roman"/>
              </a:rPr>
              <a:t>, walks round the trunk to see how wide it is. "This tree is very old, isn't it, Grandmother?"</a:t>
            </a:r>
            <a:endParaRPr lang="en-ZA" dirty="0">
              <a:latin typeface="Century Gothic"/>
              <a:ea typeface="Times New Roman"/>
              <a:cs typeface="Times New Roman"/>
            </a:endParaRPr>
          </a:p>
          <a:p>
            <a:pPr>
              <a:spcAft>
                <a:spcPts val="0"/>
              </a:spcAft>
            </a:pPr>
            <a:r>
              <a:rPr lang="en-US" dirty="0">
                <a:latin typeface="Century Gothic"/>
                <a:ea typeface="Times New Roman"/>
                <a:cs typeface="Times New Roman"/>
              </a:rPr>
              <a:t>"Yes, Selma, it is. But it is not as old, or as big as the tree at the village of </a:t>
            </a:r>
            <a:r>
              <a:rPr lang="en-US" dirty="0" err="1">
                <a:latin typeface="Century Gothic"/>
                <a:ea typeface="Times New Roman"/>
                <a:cs typeface="Times New Roman"/>
              </a:rPr>
              <a:t>Ombalantu</a:t>
            </a:r>
            <a:r>
              <a:rPr lang="en-US" dirty="0">
                <a:latin typeface="Century Gothic"/>
                <a:ea typeface="Times New Roman"/>
                <a:cs typeface="Times New Roman"/>
              </a:rPr>
              <a:t>!" "</a:t>
            </a:r>
            <a:r>
              <a:rPr lang="en-US" dirty="0" err="1">
                <a:latin typeface="Century Gothic"/>
                <a:ea typeface="Times New Roman"/>
                <a:cs typeface="Times New Roman"/>
              </a:rPr>
              <a:t>Ombalantu</a:t>
            </a:r>
            <a:r>
              <a:rPr lang="en-US" dirty="0">
                <a:latin typeface="Century Gothic"/>
                <a:ea typeface="Times New Roman"/>
                <a:cs typeface="Times New Roman"/>
              </a:rPr>
              <a:t>? The village near here?" asks Selma.</a:t>
            </a:r>
            <a:endParaRPr lang="en-ZA" dirty="0">
              <a:latin typeface="Century Gothic"/>
              <a:ea typeface="Times New Roman"/>
              <a:cs typeface="Times New Roman"/>
            </a:endParaRPr>
          </a:p>
          <a:p>
            <a:pPr>
              <a:spcAft>
                <a:spcPts val="0"/>
              </a:spcAft>
            </a:pPr>
            <a:r>
              <a:rPr lang="en-US" dirty="0">
                <a:latin typeface="Century Gothic"/>
                <a:ea typeface="Times New Roman"/>
                <a:cs typeface="Times New Roman"/>
              </a:rPr>
              <a:t>"Please tell us about the tree there," begs </a:t>
            </a:r>
            <a:r>
              <a:rPr lang="en-US" dirty="0" err="1">
                <a:latin typeface="Century Gothic"/>
                <a:ea typeface="Times New Roman"/>
                <a:cs typeface="Times New Roman"/>
              </a:rPr>
              <a:t>Toivo</a:t>
            </a:r>
            <a:r>
              <a:rPr lang="en-US" dirty="0">
                <a:latin typeface="Century Gothic"/>
                <a:ea typeface="Times New Roman"/>
                <a:cs typeface="Times New Roman"/>
              </a:rPr>
              <a:t>.</a:t>
            </a:r>
            <a:endParaRPr lang="en-ZA" dirty="0">
              <a:latin typeface="Century Gothic"/>
              <a:ea typeface="Times New Roman"/>
              <a:cs typeface="Times New Roman"/>
            </a:endParaRPr>
          </a:p>
          <a:p>
            <a:r>
              <a:rPr lang="en-US" dirty="0">
                <a:latin typeface="Century Gothic"/>
                <a:ea typeface="Times New Roman"/>
                <a:cs typeface="Times New Roman"/>
              </a:rPr>
              <a:t>"Then sit and listen," says Grandmother and she begins her story.</a:t>
            </a:r>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2</a:t>
            </a:fld>
            <a:endParaRPr lang="en-ZA" dirty="0"/>
          </a:p>
        </p:txBody>
      </p:sp>
      <p:pic>
        <p:nvPicPr>
          <p:cNvPr id="2050" name="Picture 2" descr="H:\Admin\SAIDE\African Storybook\018(3) Story acquisition Webpublishing\Stories\Drum\Ombalantu Tree hot sun.jpg"/>
          <p:cNvPicPr>
            <a:picLocks noChangeAspect="1" noChangeArrowheads="1"/>
          </p:cNvPicPr>
          <p:nvPr/>
        </p:nvPicPr>
        <p:blipFill rotWithShape="1">
          <a:blip r:embed="rId2">
            <a:extLst>
              <a:ext uri="{28A0092B-C50C-407E-A947-70E740481C1C}">
                <a14:useLocalDpi xmlns:a14="http://schemas.microsoft.com/office/drawing/2010/main" val="0"/>
              </a:ext>
            </a:extLst>
          </a:blip>
          <a:srcRect b="10293"/>
          <a:stretch/>
        </p:blipFill>
        <p:spPr bwMode="auto">
          <a:xfrm>
            <a:off x="859965" y="471146"/>
            <a:ext cx="1799431" cy="391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501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562" y="446315"/>
            <a:ext cx="5890439" cy="4245428"/>
          </a:xfrm>
        </p:spPr>
        <p:txBody>
          <a:bodyPr>
            <a:noAutofit/>
          </a:bodyPr>
          <a:lstStyle/>
          <a:p>
            <a:r>
              <a:rPr lang="en-ZA" dirty="0"/>
              <a:t>There was once a girl called </a:t>
            </a:r>
            <a:r>
              <a:rPr lang="en-ZA" dirty="0" err="1"/>
              <a:t>Thaimi</a:t>
            </a:r>
            <a:r>
              <a:rPr lang="en-ZA" dirty="0"/>
              <a:t> who lived in the village of </a:t>
            </a:r>
            <a:r>
              <a:rPr lang="en-ZA" dirty="0" err="1"/>
              <a:t>Ombalantu</a:t>
            </a:r>
            <a:r>
              <a:rPr lang="en-ZA" dirty="0"/>
              <a:t>. One day she went with her brother, </a:t>
            </a:r>
            <a:r>
              <a:rPr lang="en-ZA" dirty="0" err="1"/>
              <a:t>Angula</a:t>
            </a:r>
            <a:r>
              <a:rPr lang="en-ZA" dirty="0"/>
              <a:t>, to fetch water. While </a:t>
            </a:r>
            <a:r>
              <a:rPr lang="en-ZA" dirty="0" err="1"/>
              <a:t>Thaimi</a:t>
            </a:r>
            <a:r>
              <a:rPr lang="en-ZA" dirty="0"/>
              <a:t> was filling her pot </a:t>
            </a:r>
            <a:r>
              <a:rPr lang="en-ZA" dirty="0" err="1"/>
              <a:t>Angula</a:t>
            </a:r>
            <a:r>
              <a:rPr lang="en-ZA" dirty="0"/>
              <a:t> saw a hare. He ran after it. He ran and ran and ran - but do you think he could catch that hare? He could not. The hare was too quick for him.</a:t>
            </a:r>
          </a:p>
          <a:p>
            <a:r>
              <a:rPr lang="en-ZA" dirty="0" err="1"/>
              <a:t>Thaimi's</a:t>
            </a:r>
            <a:r>
              <a:rPr lang="en-ZA" dirty="0"/>
              <a:t> pot was full and she was ready to go home. She looked around but she could not see </a:t>
            </a:r>
            <a:r>
              <a:rPr lang="en-ZA" dirty="0" err="1"/>
              <a:t>Angula</a:t>
            </a:r>
            <a:r>
              <a:rPr lang="en-ZA" dirty="0"/>
              <a:t>. She did not know where he had gone. But, she did know that she couldn't go home without her little brother. So she set out to look for him. She walked and she walked and she walked. At last she found him lying in the grass behind a large anthill</a:t>
            </a:r>
            <a:r>
              <a:rPr lang="en-ZA" dirty="0" smtClean="0"/>
              <a:t>. As </a:t>
            </a:r>
            <a:r>
              <a:rPr lang="en-ZA" dirty="0"/>
              <a:t>she came close he held his finger to his lips. Why did he want her to be quiet? Close by a group of strange men were resting. The men had bows and arrows ... and spears! </a:t>
            </a:r>
            <a:r>
              <a:rPr lang="en-ZA" dirty="0" err="1"/>
              <a:t>Thaimi</a:t>
            </a:r>
            <a:r>
              <a:rPr lang="en-ZA" dirty="0"/>
              <a:t> could hear their voices.</a:t>
            </a:r>
          </a:p>
          <a:p>
            <a:r>
              <a:rPr lang="en-ZA" dirty="0"/>
              <a:t>"</a:t>
            </a:r>
            <a:r>
              <a:rPr lang="en-ZA" dirty="0" err="1"/>
              <a:t>Angula</a:t>
            </a:r>
            <a:r>
              <a:rPr lang="en-ZA" dirty="0"/>
              <a:t>," she whispered, after she had listened for a bit. "Those men are raiders. They have come to steal our cattle and burn our village. Come quickly. We must run home and warn the village." So very quietly </a:t>
            </a:r>
            <a:r>
              <a:rPr lang="en-ZA" dirty="0" err="1"/>
              <a:t>Thaimi</a:t>
            </a:r>
            <a:r>
              <a:rPr lang="en-ZA" dirty="0"/>
              <a:t> and </a:t>
            </a:r>
            <a:r>
              <a:rPr lang="en-ZA" dirty="0" err="1"/>
              <a:t>Angula</a:t>
            </a:r>
            <a:r>
              <a:rPr lang="en-ZA" dirty="0"/>
              <a:t> crept away from that place. And ran towards their village. </a:t>
            </a:r>
          </a:p>
        </p:txBody>
      </p:sp>
      <p:sp>
        <p:nvSpPr>
          <p:cNvPr id="3" name="Slide Number Placeholder 2"/>
          <p:cNvSpPr>
            <a:spLocks noGrp="1"/>
          </p:cNvSpPr>
          <p:nvPr>
            <p:ph type="sldNum" sz="quarter" idx="12"/>
          </p:nvPr>
        </p:nvSpPr>
        <p:spPr/>
        <p:txBody>
          <a:bodyPr/>
          <a:lstStyle/>
          <a:p>
            <a:fld id="{5BE3AC4B-F37E-4F81-8388-BF1F5D7BD590}" type="slidenum">
              <a:rPr lang="en-ZA" smtClean="0"/>
              <a:pPr/>
              <a:t>3</a:t>
            </a:fld>
            <a:endParaRPr lang="en-ZA" dirty="0"/>
          </a:p>
        </p:txBody>
      </p:sp>
    </p:spTree>
    <p:extLst>
      <p:ext uri="{BB962C8B-B14F-4D97-AF65-F5344CB8AC3E}">
        <p14:creationId xmlns:p14="http://schemas.microsoft.com/office/powerpoint/2010/main" val="30380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58143" y="348343"/>
            <a:ext cx="4625057" cy="4234543"/>
          </a:xfrm>
        </p:spPr>
        <p:txBody>
          <a:bodyPr/>
          <a:lstStyle/>
          <a:p>
            <a:pPr lvl="0"/>
            <a:r>
              <a:rPr lang="en-ZA" dirty="0">
                <a:solidFill>
                  <a:prstClr val="black">
                    <a:lumMod val="75000"/>
                    <a:lumOff val="25000"/>
                  </a:prstClr>
                </a:solidFill>
              </a:rPr>
              <a:t>When they were near their village they met their uncle. He was taking his cow to the water. </a:t>
            </a:r>
            <a:r>
              <a:rPr lang="en-ZA" dirty="0" err="1">
                <a:solidFill>
                  <a:prstClr val="black">
                    <a:lumMod val="75000"/>
                    <a:lumOff val="25000"/>
                  </a:prstClr>
                </a:solidFill>
              </a:rPr>
              <a:t>Thaimi</a:t>
            </a:r>
            <a:r>
              <a:rPr lang="en-ZA" dirty="0">
                <a:solidFill>
                  <a:prstClr val="black">
                    <a:lumMod val="75000"/>
                    <a:lumOff val="25000"/>
                  </a:prstClr>
                </a:solidFill>
              </a:rPr>
              <a:t> called out, "Run, uncle, run! Men are coming to steal our cattle and burn our village</a:t>
            </a:r>
            <a:r>
              <a:rPr lang="en-ZA" dirty="0" smtClean="0">
                <a:solidFill>
                  <a:prstClr val="black">
                    <a:lumMod val="75000"/>
                    <a:lumOff val="25000"/>
                  </a:prstClr>
                </a:solidFill>
              </a:rPr>
              <a:t>.“</a:t>
            </a:r>
          </a:p>
          <a:p>
            <a:pPr lvl="0"/>
            <a:r>
              <a:rPr lang="en-ZA" dirty="0">
                <a:solidFill>
                  <a:prstClr val="black">
                    <a:lumMod val="75000"/>
                    <a:lumOff val="25000"/>
                  </a:prstClr>
                </a:solidFill>
              </a:rPr>
              <a:t>The man shouted at his cow and made her run towards the village.</a:t>
            </a:r>
          </a:p>
          <a:p>
            <a:pPr lvl="0"/>
            <a:r>
              <a:rPr lang="en-ZA" dirty="0">
                <a:solidFill>
                  <a:prstClr val="black">
                    <a:lumMod val="75000"/>
                    <a:lumOff val="25000"/>
                  </a:prstClr>
                </a:solidFill>
              </a:rPr>
              <a:t>Further on </a:t>
            </a:r>
            <a:r>
              <a:rPr lang="en-ZA" dirty="0" err="1">
                <a:solidFill>
                  <a:prstClr val="black">
                    <a:lumMod val="75000"/>
                    <a:lumOff val="25000"/>
                  </a:prstClr>
                </a:solidFill>
              </a:rPr>
              <a:t>Thaimi</a:t>
            </a:r>
            <a:r>
              <a:rPr lang="en-ZA" dirty="0">
                <a:solidFill>
                  <a:prstClr val="black">
                    <a:lumMod val="75000"/>
                    <a:lumOff val="25000"/>
                  </a:prstClr>
                </a:solidFill>
              </a:rPr>
              <a:t> saw her aunt working in the field and she called out, "Run, aunt, run! Men are coming to steal our cattle and burn our village!"</a:t>
            </a:r>
          </a:p>
          <a:p>
            <a:pPr lvl="0"/>
            <a:r>
              <a:rPr lang="en-ZA" dirty="0">
                <a:solidFill>
                  <a:prstClr val="black">
                    <a:lumMod val="75000"/>
                    <a:lumOff val="25000"/>
                  </a:prstClr>
                </a:solidFill>
              </a:rPr>
              <a:t>And the woman took her hoe, picked up her sleeping baby and ran towards the village.</a:t>
            </a:r>
          </a:p>
          <a:p>
            <a:pPr lvl="0"/>
            <a:r>
              <a:rPr lang="en-ZA" dirty="0">
                <a:solidFill>
                  <a:prstClr val="black">
                    <a:lumMod val="75000"/>
                    <a:lumOff val="25000"/>
                  </a:prstClr>
                </a:solidFill>
              </a:rPr>
              <a:t>Further on </a:t>
            </a:r>
            <a:r>
              <a:rPr lang="en-ZA" dirty="0" err="1">
                <a:solidFill>
                  <a:prstClr val="black">
                    <a:lumMod val="75000"/>
                    <a:lumOff val="25000"/>
                  </a:prstClr>
                </a:solidFill>
              </a:rPr>
              <a:t>Thaimi</a:t>
            </a:r>
            <a:r>
              <a:rPr lang="en-ZA" dirty="0">
                <a:solidFill>
                  <a:prstClr val="black">
                    <a:lumMod val="75000"/>
                    <a:lumOff val="25000"/>
                  </a:prstClr>
                </a:solidFill>
              </a:rPr>
              <a:t> saw her grandfather. He was limping along the road beside a donkey loaded with grain.</a:t>
            </a:r>
          </a:p>
          <a:p>
            <a:pPr lvl="0"/>
            <a:r>
              <a:rPr lang="en-ZA" dirty="0">
                <a:solidFill>
                  <a:prstClr val="black">
                    <a:lumMod val="75000"/>
                    <a:lumOff val="25000"/>
                  </a:prstClr>
                </a:solidFill>
              </a:rPr>
              <a:t>And she called out, "Run, grandfather, run! Men are coming to steal our cattle and burn our village!"</a:t>
            </a:r>
          </a:p>
          <a:p>
            <a:pPr lvl="0"/>
            <a:r>
              <a:rPr lang="en-ZA" dirty="0">
                <a:solidFill>
                  <a:prstClr val="black">
                    <a:lumMod val="75000"/>
                    <a:lumOff val="25000"/>
                  </a:prstClr>
                </a:solidFill>
              </a:rPr>
              <a:t>Her grandfather lifted his stick and chased the donkey until it ran towards the village</a:t>
            </a:r>
            <a:r>
              <a:rPr lang="en-ZA" dirty="0" smtClean="0">
                <a:solidFill>
                  <a:prstClr val="black">
                    <a:lumMod val="75000"/>
                    <a:lumOff val="25000"/>
                  </a:prstClr>
                </a:solidFill>
              </a:rPr>
              <a:t>.</a:t>
            </a:r>
            <a:endParaRPr lang="en-ZA" dirty="0">
              <a:solidFill>
                <a:prstClr val="black">
                  <a:lumMod val="75000"/>
                  <a:lumOff val="25000"/>
                </a:prstClr>
              </a:solidFill>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4</a:t>
            </a:fld>
            <a:endParaRPr lang="en-ZA" dirty="0"/>
          </a:p>
        </p:txBody>
      </p:sp>
      <p:pic>
        <p:nvPicPr>
          <p:cNvPr id="4098" name="Picture 2" descr="H:\Admin\SAIDE\African Storybook\018(3) Story acquisition Webpublishing\Stories\Drum\Running b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406" y="408894"/>
            <a:ext cx="1310594" cy="403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46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6686" y="359229"/>
            <a:ext cx="3461657" cy="4513231"/>
          </a:xfrm>
        </p:spPr>
        <p:txBody>
          <a:bodyPr>
            <a:noAutofit/>
          </a:bodyPr>
          <a:lstStyle/>
          <a:p>
            <a:r>
              <a:rPr lang="en-ZA" dirty="0" smtClean="0"/>
              <a:t>And </a:t>
            </a:r>
            <a:r>
              <a:rPr lang="en-ZA" dirty="0"/>
              <a:t>so </a:t>
            </a:r>
            <a:r>
              <a:rPr lang="en-ZA" dirty="0" err="1"/>
              <a:t>Thaimi</a:t>
            </a:r>
            <a:r>
              <a:rPr lang="en-ZA" dirty="0"/>
              <a:t> and her brother reached the village. And she called out to everyone, "Run, run. Men are coming to steal our cattle and burn our village!"</a:t>
            </a:r>
          </a:p>
          <a:p>
            <a:r>
              <a:rPr lang="en-ZA" dirty="0"/>
              <a:t>The villagers were scared. They ran backwards and forwards like ants when a heap is trodden on by a cow.</a:t>
            </a:r>
          </a:p>
          <a:p>
            <a:r>
              <a:rPr lang="en-ZA" dirty="0"/>
              <a:t>They did not know where to hide or what to do.</a:t>
            </a:r>
          </a:p>
          <a:p>
            <a:r>
              <a:rPr lang="en-ZA" dirty="0"/>
              <a:t>Where could they hide their cattle?</a:t>
            </a:r>
          </a:p>
          <a:p>
            <a:r>
              <a:rPr lang="en-ZA" dirty="0"/>
              <a:t>Where could they hide their grain?</a:t>
            </a:r>
          </a:p>
          <a:p>
            <a:r>
              <a:rPr lang="en-ZA" dirty="0"/>
              <a:t>Where could they hide themselves?</a:t>
            </a:r>
          </a:p>
          <a:p>
            <a:r>
              <a:rPr lang="en-ZA" dirty="0" err="1"/>
              <a:t>Thaimi</a:t>
            </a:r>
            <a:r>
              <a:rPr lang="en-ZA" dirty="0"/>
              <a:t> was very frightened. Then she remembered something. She remembered the place where she and </a:t>
            </a:r>
            <a:r>
              <a:rPr lang="en-ZA" dirty="0" err="1"/>
              <a:t>Angula</a:t>
            </a:r>
            <a:r>
              <a:rPr lang="en-ZA" dirty="0"/>
              <a:t> sometimes went to </a:t>
            </a:r>
            <a:r>
              <a:rPr lang="en-ZA" dirty="0" smtClean="0"/>
              <a:t>play.</a:t>
            </a:r>
          </a:p>
          <a:p>
            <a:r>
              <a:rPr lang="en-ZA" dirty="0" smtClean="0"/>
              <a:t>A </a:t>
            </a:r>
            <a:r>
              <a:rPr lang="en-ZA" dirty="0"/>
              <a:t>safe </a:t>
            </a:r>
            <a:r>
              <a:rPr lang="en-ZA" dirty="0" smtClean="0"/>
              <a:t>place.</a:t>
            </a:r>
          </a:p>
          <a:p>
            <a:r>
              <a:rPr lang="en-ZA" dirty="0" smtClean="0"/>
              <a:t>A </a:t>
            </a:r>
            <a:r>
              <a:rPr lang="en-ZA" dirty="0"/>
              <a:t>secret place</a:t>
            </a:r>
            <a:r>
              <a:rPr lang="en-ZA" dirty="0" smtClean="0"/>
              <a:t>.</a:t>
            </a:r>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5</a:t>
            </a:fld>
            <a:endParaRPr lang="en-ZA" dirty="0"/>
          </a:p>
        </p:txBody>
      </p:sp>
      <p:pic>
        <p:nvPicPr>
          <p:cNvPr id="5122" name="Picture 2" descr="H:\Admin\SAIDE\African Storybook\018(3) Story acquisition Webpublishing\Stories\Drum\Ombalantu Tre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514" y="460260"/>
            <a:ext cx="2789888" cy="43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468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7571" y="370340"/>
            <a:ext cx="2665629" cy="4201659"/>
          </a:xfrm>
        </p:spPr>
        <p:txBody>
          <a:bodyPr>
            <a:noAutofit/>
          </a:bodyPr>
          <a:lstStyle/>
          <a:p>
            <a:r>
              <a:rPr lang="en-ZA" dirty="0"/>
              <a:t>"I have a place!" she cried. "1 know a place where we will all be safe!"</a:t>
            </a:r>
          </a:p>
          <a:p>
            <a:r>
              <a:rPr lang="en-ZA" dirty="0"/>
              <a:t>But the villagers could not hear her. They were making too much noise. How could she make the villagers listen to her? What do you think </a:t>
            </a:r>
            <a:r>
              <a:rPr lang="en-ZA" dirty="0" err="1"/>
              <a:t>Thaimi</a:t>
            </a:r>
            <a:r>
              <a:rPr lang="en-ZA" dirty="0"/>
              <a:t> did?</a:t>
            </a:r>
          </a:p>
          <a:p>
            <a:r>
              <a:rPr lang="en-ZA" dirty="0"/>
              <a:t>She picked up a drum and began to hit it as hard as she could.</a:t>
            </a:r>
          </a:p>
          <a:p>
            <a:r>
              <a:rPr lang="en-ZA" dirty="0"/>
              <a:t>Bam </a:t>
            </a:r>
            <a:r>
              <a:rPr lang="en-ZA" dirty="0" err="1"/>
              <a:t>Bam</a:t>
            </a:r>
            <a:r>
              <a:rPr lang="en-ZA" dirty="0"/>
              <a:t> </a:t>
            </a:r>
            <a:r>
              <a:rPr lang="en-ZA" dirty="0" err="1"/>
              <a:t>Bam</a:t>
            </a:r>
            <a:r>
              <a:rPr lang="en-ZA" dirty="0"/>
              <a:t> Boom </a:t>
            </a:r>
            <a:r>
              <a:rPr lang="en-ZA" dirty="0" err="1"/>
              <a:t>Boom</a:t>
            </a:r>
            <a:r>
              <a:rPr lang="en-ZA" dirty="0"/>
              <a:t> </a:t>
            </a:r>
            <a:r>
              <a:rPr lang="en-ZA" dirty="0" err="1"/>
              <a:t>Boom</a:t>
            </a:r>
            <a:endParaRPr lang="en-ZA" dirty="0"/>
          </a:p>
          <a:p>
            <a:r>
              <a:rPr lang="en-ZA" dirty="0"/>
              <a:t>All the villagers stopped.</a:t>
            </a:r>
          </a:p>
          <a:p>
            <a:r>
              <a:rPr lang="en-ZA" dirty="0" err="1"/>
              <a:t>Thaimi</a:t>
            </a:r>
            <a:r>
              <a:rPr lang="en-ZA" dirty="0"/>
              <a:t> called out, "I have a place to hide. Follow me."</a:t>
            </a:r>
          </a:p>
          <a:p>
            <a:r>
              <a:rPr lang="en-ZA" dirty="0"/>
              <a:t>She took </a:t>
            </a:r>
            <a:r>
              <a:rPr lang="en-ZA" dirty="0" err="1"/>
              <a:t>Angula</a:t>
            </a:r>
            <a:r>
              <a:rPr lang="en-ZA" dirty="0"/>
              <a:t> by the arm</a:t>
            </a:r>
            <a:r>
              <a:rPr lang="en-ZA" dirty="0" smtClean="0"/>
              <a:t>.</a:t>
            </a:r>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6</a:t>
            </a:fld>
            <a:endParaRPr lang="en-Z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90" y="402998"/>
            <a:ext cx="4080781" cy="410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99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8451" y="180754"/>
            <a:ext cx="6106886" cy="4758660"/>
          </a:xfrm>
        </p:spPr>
        <p:txBody>
          <a:bodyPr>
            <a:noAutofit/>
          </a:bodyPr>
          <a:lstStyle/>
          <a:p>
            <a:pPr>
              <a:spcAft>
                <a:spcPts val="0"/>
              </a:spcAft>
            </a:pPr>
            <a:r>
              <a:rPr lang="en-US" dirty="0">
                <a:latin typeface="Century Gothic"/>
                <a:ea typeface="Times New Roman"/>
                <a:cs typeface="Times New Roman"/>
              </a:rPr>
              <a:t>"Come, we'll take everyone to our tree. We will all be safe there!" Her brother shook his head.</a:t>
            </a:r>
            <a:endParaRPr lang="en-ZA" dirty="0">
              <a:latin typeface="Century Gothic"/>
              <a:ea typeface="Times New Roman"/>
              <a:cs typeface="Times New Roman"/>
            </a:endParaRPr>
          </a:p>
          <a:p>
            <a:pPr>
              <a:spcAft>
                <a:spcPts val="0"/>
              </a:spcAft>
            </a:pPr>
            <a:r>
              <a:rPr lang="en-US" dirty="0">
                <a:latin typeface="Century Gothic"/>
                <a:ea typeface="Times New Roman"/>
                <a:cs typeface="Times New Roman"/>
              </a:rPr>
              <a:t>"No, </a:t>
            </a:r>
            <a:r>
              <a:rPr lang="en-US" dirty="0" err="1">
                <a:latin typeface="Century Gothic"/>
                <a:ea typeface="Times New Roman"/>
                <a:cs typeface="Times New Roman"/>
              </a:rPr>
              <a:t>Thaimi</a:t>
            </a:r>
            <a:r>
              <a:rPr lang="en-US" dirty="0">
                <a:latin typeface="Century Gothic"/>
                <a:ea typeface="Times New Roman"/>
                <a:cs typeface="Times New Roman"/>
              </a:rPr>
              <a:t>. That is our secret. You said we must never tell anyone." "Yes", she said. "It was a secret. But now we are all in danger." </a:t>
            </a:r>
            <a:r>
              <a:rPr lang="en-US" dirty="0" err="1">
                <a:latin typeface="Century Gothic"/>
                <a:ea typeface="Times New Roman"/>
                <a:cs typeface="Times New Roman"/>
              </a:rPr>
              <a:t>Thaimi</a:t>
            </a:r>
            <a:r>
              <a:rPr lang="en-US" dirty="0">
                <a:latin typeface="Century Gothic"/>
                <a:ea typeface="Times New Roman"/>
                <a:cs typeface="Times New Roman"/>
              </a:rPr>
              <a:t> and </a:t>
            </a:r>
            <a:r>
              <a:rPr lang="en-US" dirty="0" err="1">
                <a:latin typeface="Century Gothic"/>
                <a:ea typeface="Times New Roman"/>
                <a:cs typeface="Times New Roman"/>
              </a:rPr>
              <a:t>Angula</a:t>
            </a:r>
            <a:r>
              <a:rPr lang="en-US" dirty="0">
                <a:latin typeface="Century Gothic"/>
                <a:ea typeface="Times New Roman"/>
                <a:cs typeface="Times New Roman"/>
              </a:rPr>
              <a:t> led the way to a baobab tree which stood nearby. Nobody could understand why.</a:t>
            </a:r>
            <a:endParaRPr lang="en-ZA" dirty="0">
              <a:latin typeface="Century Gothic"/>
              <a:ea typeface="Times New Roman"/>
              <a:cs typeface="Times New Roman"/>
            </a:endParaRPr>
          </a:p>
          <a:p>
            <a:pPr>
              <a:spcAft>
                <a:spcPts val="0"/>
              </a:spcAft>
            </a:pPr>
            <a:r>
              <a:rPr lang="en-US" dirty="0">
                <a:latin typeface="Century Gothic"/>
                <a:ea typeface="Times New Roman"/>
                <a:cs typeface="Times New Roman"/>
              </a:rPr>
              <a:t>"Why have you brought us here? We cannot hide here," they said.</a:t>
            </a:r>
            <a:endParaRPr lang="en-ZA" dirty="0">
              <a:latin typeface="Century Gothic"/>
              <a:ea typeface="Times New Roman"/>
              <a:cs typeface="Times New Roman"/>
            </a:endParaRPr>
          </a:p>
          <a:p>
            <a:pPr>
              <a:spcAft>
                <a:spcPts val="0"/>
              </a:spcAft>
            </a:pPr>
            <a:r>
              <a:rPr lang="en-US" dirty="0">
                <a:latin typeface="Century Gothic"/>
                <a:ea typeface="Times New Roman"/>
                <a:cs typeface="Times New Roman"/>
              </a:rPr>
              <a:t>Then </a:t>
            </a:r>
            <a:r>
              <a:rPr lang="en-US" dirty="0" err="1">
                <a:latin typeface="Century Gothic"/>
                <a:ea typeface="Times New Roman"/>
                <a:cs typeface="Times New Roman"/>
              </a:rPr>
              <a:t>Thaimi</a:t>
            </a:r>
            <a:r>
              <a:rPr lang="en-US" dirty="0">
                <a:latin typeface="Century Gothic"/>
                <a:ea typeface="Times New Roman"/>
                <a:cs typeface="Times New Roman"/>
              </a:rPr>
              <a:t> said to her father, "Come. I'll show you." They climbed to the top of the tree. There was a small opening.</a:t>
            </a:r>
            <a:endParaRPr lang="en-ZA" dirty="0">
              <a:latin typeface="Century Gothic"/>
              <a:ea typeface="Times New Roman"/>
              <a:cs typeface="Times New Roman"/>
            </a:endParaRPr>
          </a:p>
          <a:p>
            <a:pPr>
              <a:spcAft>
                <a:spcPts val="0"/>
              </a:spcAft>
            </a:pPr>
            <a:r>
              <a:rPr lang="en-US" dirty="0" err="1">
                <a:latin typeface="Century Gothic"/>
                <a:ea typeface="Times New Roman"/>
                <a:cs typeface="Times New Roman"/>
              </a:rPr>
              <a:t>Thaimi</a:t>
            </a:r>
            <a:r>
              <a:rPr lang="en-US" dirty="0">
                <a:latin typeface="Century Gothic"/>
                <a:ea typeface="Times New Roman"/>
                <a:cs typeface="Times New Roman"/>
              </a:rPr>
              <a:t> and her father slid down into the big trunk. It was hollow. It was huge. "But all the people can't come in through such a small hole", said her father.</a:t>
            </a:r>
            <a:endParaRPr lang="en-ZA" dirty="0">
              <a:latin typeface="Century Gothic"/>
              <a:ea typeface="Times New Roman"/>
              <a:cs typeface="Times New Roman"/>
            </a:endParaRPr>
          </a:p>
          <a:p>
            <a:pPr>
              <a:spcAft>
                <a:spcPts val="0"/>
              </a:spcAft>
            </a:pPr>
            <a:r>
              <a:rPr lang="en-US" dirty="0">
                <a:latin typeface="Century Gothic"/>
                <a:ea typeface="Times New Roman"/>
                <a:cs typeface="Times New Roman"/>
              </a:rPr>
              <a:t>"No," said </a:t>
            </a:r>
            <a:r>
              <a:rPr lang="en-US" dirty="0" err="1">
                <a:latin typeface="Century Gothic"/>
                <a:ea typeface="Times New Roman"/>
                <a:cs typeface="Times New Roman"/>
              </a:rPr>
              <a:t>Thaimi</a:t>
            </a:r>
            <a:r>
              <a:rPr lang="en-US" dirty="0">
                <a:latin typeface="Century Gothic"/>
                <a:ea typeface="Times New Roman"/>
                <a:cs typeface="Times New Roman"/>
              </a:rPr>
              <a:t>. "Bring axes and we will make an opening in the trunk." And that is what they</a:t>
            </a:r>
            <a:endParaRPr lang="en-ZA" dirty="0">
              <a:latin typeface="Century Gothic"/>
              <a:ea typeface="Times New Roman"/>
              <a:cs typeface="Times New Roman"/>
            </a:endParaRPr>
          </a:p>
          <a:p>
            <a:pPr>
              <a:spcAft>
                <a:spcPts val="0"/>
              </a:spcAft>
            </a:pPr>
            <a:r>
              <a:rPr lang="en-US" dirty="0">
                <a:latin typeface="Century Gothic"/>
                <a:ea typeface="Times New Roman"/>
                <a:cs typeface="Times New Roman"/>
              </a:rPr>
              <a:t>did. They cut an opening in the side of the tree. Some villagers collected the grain and the pots.</a:t>
            </a:r>
            <a:endParaRPr lang="en-ZA" dirty="0">
              <a:latin typeface="Century Gothic"/>
              <a:ea typeface="Times New Roman"/>
              <a:cs typeface="Times New Roman"/>
            </a:endParaRPr>
          </a:p>
          <a:p>
            <a:pPr>
              <a:spcAft>
                <a:spcPts val="0"/>
              </a:spcAft>
            </a:pPr>
            <a:r>
              <a:rPr lang="en-US" dirty="0">
                <a:latin typeface="Century Gothic"/>
                <a:ea typeface="Times New Roman"/>
                <a:cs typeface="Times New Roman"/>
              </a:rPr>
              <a:t>Others collected the goats, the sheep and the cattle. They all made their way through the opening into the great hollow inside the baobab tree.</a:t>
            </a:r>
            <a:endParaRPr lang="en-ZA" dirty="0">
              <a:latin typeface="Century Gothic"/>
              <a:ea typeface="Times New Roman"/>
              <a:cs typeface="Times New Roman"/>
            </a:endParaRPr>
          </a:p>
          <a:p>
            <a:pPr>
              <a:spcAft>
                <a:spcPts val="0"/>
              </a:spcAft>
            </a:pPr>
            <a:r>
              <a:rPr lang="en-US" dirty="0">
                <a:latin typeface="Century Gothic"/>
                <a:ea typeface="Times New Roman"/>
                <a:cs typeface="Times New Roman"/>
              </a:rPr>
              <a:t>And the strange thing was that there was room for everyone</a:t>
            </a:r>
            <a:r>
              <a:rPr lang="en-US" dirty="0" smtClean="0">
                <a:latin typeface="Century Gothic"/>
                <a:ea typeface="Times New Roman"/>
                <a:cs typeface="Times New Roman"/>
              </a:rPr>
              <a:t>.</a:t>
            </a:r>
            <a:endParaRPr lang="en-ZA" dirty="0">
              <a:latin typeface="Century Gothic"/>
              <a:ea typeface="Times New Roman"/>
              <a:cs typeface="Times New Roman"/>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7</a:t>
            </a:fld>
            <a:endParaRPr lang="en-ZA" dirty="0"/>
          </a:p>
        </p:txBody>
      </p:sp>
    </p:spTree>
    <p:extLst>
      <p:ext uri="{BB962C8B-B14F-4D97-AF65-F5344CB8AC3E}">
        <p14:creationId xmlns:p14="http://schemas.microsoft.com/office/powerpoint/2010/main" val="7886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5943" y="518148"/>
            <a:ext cx="3166372" cy="3977657"/>
          </a:xfrm>
        </p:spPr>
        <p:txBody>
          <a:bodyPr>
            <a:noAutofit/>
          </a:bodyPr>
          <a:lstStyle/>
          <a:p>
            <a:pPr lvl="0"/>
            <a:r>
              <a:rPr lang="en-US" dirty="0">
                <a:solidFill>
                  <a:prstClr val="black">
                    <a:lumMod val="75000"/>
                    <a:lumOff val="25000"/>
                  </a:prstClr>
                </a:solidFill>
                <a:latin typeface="Century Gothic"/>
                <a:ea typeface="Times New Roman"/>
                <a:cs typeface="Times New Roman"/>
              </a:rPr>
              <a:t>The sun went down. It grew dark and the night was quiet and cold.</a:t>
            </a:r>
            <a:endParaRPr lang="en-ZA" dirty="0">
              <a:solidFill>
                <a:prstClr val="black">
                  <a:lumMod val="75000"/>
                  <a:lumOff val="25000"/>
                </a:prstClr>
              </a:solidFill>
              <a:latin typeface="Century Gothic"/>
              <a:ea typeface="Times New Roman"/>
              <a:cs typeface="Times New Roman"/>
            </a:endParaRPr>
          </a:p>
          <a:p>
            <a:pPr lvl="0"/>
            <a:r>
              <a:rPr lang="en-US" dirty="0">
                <a:solidFill>
                  <a:prstClr val="black">
                    <a:lumMod val="75000"/>
                    <a:lumOff val="25000"/>
                  </a:prstClr>
                </a:solidFill>
                <a:latin typeface="Century Gothic"/>
                <a:ea typeface="Times New Roman"/>
                <a:cs typeface="Times New Roman"/>
              </a:rPr>
              <a:t>The raiders crept up towards the village. It was dark. "Everyone must be asleep," they said.</a:t>
            </a:r>
            <a:endParaRPr lang="en-ZA" dirty="0">
              <a:solidFill>
                <a:prstClr val="black">
                  <a:lumMod val="75000"/>
                  <a:lumOff val="25000"/>
                </a:prstClr>
              </a:solidFill>
              <a:latin typeface="Century Gothic"/>
              <a:ea typeface="Times New Roman"/>
              <a:cs typeface="Times New Roman"/>
            </a:endParaRPr>
          </a:p>
          <a:p>
            <a:pPr lvl="0"/>
            <a:r>
              <a:rPr lang="en-US" dirty="0">
                <a:solidFill>
                  <a:prstClr val="black">
                    <a:lumMod val="75000"/>
                    <a:lumOff val="25000"/>
                  </a:prstClr>
                </a:solidFill>
                <a:latin typeface="Century Gothic"/>
                <a:ea typeface="Times New Roman"/>
                <a:cs typeface="Times New Roman"/>
              </a:rPr>
              <a:t>Inside the great tree the villagers waited.</a:t>
            </a:r>
            <a:endParaRPr lang="en-ZA" dirty="0">
              <a:solidFill>
                <a:prstClr val="black">
                  <a:lumMod val="75000"/>
                  <a:lumOff val="25000"/>
                </a:prstClr>
              </a:solidFill>
              <a:latin typeface="Century Gothic"/>
              <a:ea typeface="Times New Roman"/>
              <a:cs typeface="Times New Roman"/>
            </a:endParaRPr>
          </a:p>
          <a:p>
            <a:pPr lvl="0"/>
            <a:r>
              <a:rPr lang="en-US" dirty="0">
                <a:solidFill>
                  <a:prstClr val="black">
                    <a:lumMod val="75000"/>
                    <a:lumOff val="25000"/>
                  </a:prstClr>
                </a:solidFill>
                <a:latin typeface="Century Gothic"/>
                <a:ea typeface="Times New Roman"/>
                <a:cs typeface="Times New Roman"/>
              </a:rPr>
              <a:t>What was going to happen?</a:t>
            </a:r>
            <a:endParaRPr lang="en-ZA" dirty="0">
              <a:solidFill>
                <a:prstClr val="black">
                  <a:lumMod val="75000"/>
                  <a:lumOff val="25000"/>
                </a:prstClr>
              </a:solidFill>
              <a:latin typeface="Century Gothic"/>
              <a:ea typeface="Times New Roman"/>
              <a:cs typeface="Times New Roman"/>
            </a:endParaRPr>
          </a:p>
          <a:p>
            <a:pPr lvl="0"/>
            <a:r>
              <a:rPr lang="en-US" dirty="0">
                <a:solidFill>
                  <a:prstClr val="black">
                    <a:lumMod val="75000"/>
                    <a:lumOff val="25000"/>
                  </a:prstClr>
                </a:solidFill>
                <a:latin typeface="Century Gothic"/>
                <a:ea typeface="Times New Roman"/>
                <a:cs typeface="Times New Roman"/>
              </a:rPr>
              <a:t>They were cold. They were hungry. And they were afraid.</a:t>
            </a:r>
            <a:endParaRPr lang="en-ZA" dirty="0">
              <a:solidFill>
                <a:prstClr val="black">
                  <a:lumMod val="75000"/>
                  <a:lumOff val="25000"/>
                </a:prstClr>
              </a:solidFill>
              <a:latin typeface="Century Gothic"/>
              <a:ea typeface="Times New Roman"/>
              <a:cs typeface="Times New Roman"/>
            </a:endParaRPr>
          </a:p>
          <a:p>
            <a:pPr lvl="0"/>
            <a:r>
              <a:rPr lang="en-US" dirty="0">
                <a:solidFill>
                  <a:prstClr val="black">
                    <a:lumMod val="75000"/>
                    <a:lumOff val="25000"/>
                  </a:prstClr>
                </a:solidFill>
                <a:latin typeface="Century Gothic"/>
                <a:ea typeface="Times New Roman"/>
                <a:cs typeface="Times New Roman"/>
              </a:rPr>
              <a:t>Then </a:t>
            </a:r>
            <a:r>
              <a:rPr lang="en-US" dirty="0" err="1">
                <a:solidFill>
                  <a:prstClr val="black">
                    <a:lumMod val="75000"/>
                    <a:lumOff val="25000"/>
                  </a:prstClr>
                </a:solidFill>
                <a:latin typeface="Century Gothic"/>
                <a:ea typeface="Times New Roman"/>
                <a:cs typeface="Times New Roman"/>
              </a:rPr>
              <a:t>Thaimi</a:t>
            </a:r>
            <a:r>
              <a:rPr lang="en-US" dirty="0">
                <a:solidFill>
                  <a:prstClr val="black">
                    <a:lumMod val="75000"/>
                    <a:lumOff val="25000"/>
                  </a:prstClr>
                </a:solidFill>
                <a:latin typeface="Century Gothic"/>
                <a:ea typeface="Times New Roman"/>
                <a:cs typeface="Times New Roman"/>
              </a:rPr>
              <a:t> said, "It's cold. Let's make a fire." And she took two stones and struck them together. The sparks caught the grass and small flames flared.</a:t>
            </a:r>
            <a:endParaRPr lang="en-ZA" dirty="0">
              <a:solidFill>
                <a:prstClr val="black">
                  <a:lumMod val="75000"/>
                  <a:lumOff val="25000"/>
                </a:prstClr>
              </a:solidFill>
              <a:latin typeface="Century Gothic"/>
              <a:ea typeface="Times New Roman"/>
              <a:cs typeface="Times New Roman"/>
            </a:endParaRPr>
          </a:p>
          <a:p>
            <a:pPr lvl="0"/>
            <a:r>
              <a:rPr lang="en-US" dirty="0">
                <a:solidFill>
                  <a:prstClr val="black">
                    <a:lumMod val="75000"/>
                    <a:lumOff val="25000"/>
                  </a:prstClr>
                </a:solidFill>
                <a:latin typeface="Century Gothic"/>
                <a:ea typeface="Times New Roman"/>
                <a:cs typeface="Times New Roman"/>
              </a:rPr>
              <a:t>Soon a bright warm fire was burning</a:t>
            </a:r>
            <a:r>
              <a:rPr lang="en-US" dirty="0" smtClean="0">
                <a:solidFill>
                  <a:prstClr val="black">
                    <a:lumMod val="75000"/>
                    <a:lumOff val="25000"/>
                  </a:prstClr>
                </a:solidFill>
                <a:latin typeface="Century Gothic"/>
                <a:ea typeface="Times New Roman"/>
                <a:cs typeface="Times New Roman"/>
              </a:rPr>
              <a:t>.</a:t>
            </a:r>
            <a:endParaRPr lang="en-ZA" dirty="0">
              <a:solidFill>
                <a:prstClr val="black">
                  <a:lumMod val="75000"/>
                  <a:lumOff val="25000"/>
                </a:prstClr>
              </a:solidFill>
              <a:latin typeface="Century Gothic"/>
              <a:ea typeface="Times New Roman"/>
              <a:cs typeface="Times New Roman"/>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8</a:t>
            </a:fld>
            <a:endParaRPr lang="en-ZA" dirty="0"/>
          </a:p>
        </p:txBody>
      </p:sp>
      <p:pic>
        <p:nvPicPr>
          <p:cNvPr id="6146" name="Picture 2" descr="H:\Admin\SAIDE\African Storybook\018(3) Story acquisition Webpublishing\Stories\Drum\Ombalantu Tree Dark F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35" y="590897"/>
            <a:ext cx="3231471" cy="380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18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6649" y="452831"/>
            <a:ext cx="2330349" cy="4318699"/>
          </a:xfrm>
        </p:spPr>
        <p:txBody>
          <a:bodyPr>
            <a:noAutofit/>
          </a:bodyPr>
          <a:lstStyle/>
          <a:p>
            <a:pPr lvl="0"/>
            <a:r>
              <a:rPr lang="en-US" dirty="0">
                <a:solidFill>
                  <a:prstClr val="black">
                    <a:lumMod val="75000"/>
                    <a:lumOff val="25000"/>
                  </a:prstClr>
                </a:solidFill>
                <a:latin typeface="Century Gothic"/>
                <a:ea typeface="Times New Roman"/>
                <a:cs typeface="Times New Roman"/>
              </a:rPr>
              <a:t>Outside the raiders crept closer and closer.</a:t>
            </a:r>
            <a:endParaRPr lang="en-ZA" dirty="0">
              <a:solidFill>
                <a:prstClr val="black">
                  <a:lumMod val="75000"/>
                  <a:lumOff val="25000"/>
                </a:prstClr>
              </a:solidFill>
              <a:latin typeface="Century Gothic"/>
              <a:ea typeface="Times New Roman"/>
              <a:cs typeface="Times New Roman"/>
            </a:endParaRPr>
          </a:p>
          <a:p>
            <a:pPr lvl="0"/>
            <a:r>
              <a:rPr lang="en-US" dirty="0">
                <a:solidFill>
                  <a:prstClr val="black">
                    <a:lumMod val="75000"/>
                    <a:lumOff val="25000"/>
                  </a:prstClr>
                </a:solidFill>
                <a:latin typeface="Century Gothic"/>
                <a:ea typeface="Times New Roman"/>
                <a:cs typeface="Times New Roman"/>
              </a:rPr>
              <a:t>Then suddenly one of them gave a cry and pointed to the tree. Light flamed from the tree. Fiery eyes shone from the trunk. Bright tongues licked the branches. Smoke curled into the sky.</a:t>
            </a:r>
            <a:endParaRPr lang="en-ZA" dirty="0">
              <a:solidFill>
                <a:prstClr val="black">
                  <a:lumMod val="75000"/>
                  <a:lumOff val="25000"/>
                </a:prstClr>
              </a:solidFill>
              <a:latin typeface="Century Gothic"/>
              <a:ea typeface="Times New Roman"/>
              <a:cs typeface="Times New Roman"/>
            </a:endParaRPr>
          </a:p>
          <a:p>
            <a:pPr lvl="0"/>
            <a:r>
              <a:rPr lang="en-US" dirty="0">
                <a:solidFill>
                  <a:prstClr val="black">
                    <a:lumMod val="75000"/>
                    <a:lumOff val="25000"/>
                  </a:prstClr>
                </a:solidFill>
                <a:latin typeface="Century Gothic"/>
                <a:ea typeface="Times New Roman"/>
                <a:cs typeface="Times New Roman"/>
              </a:rPr>
              <a:t>"It's a great spirit!" they cried in fear. </a:t>
            </a:r>
            <a:r>
              <a:rPr lang="en-US" dirty="0" smtClean="0">
                <a:latin typeface="Century Gothic"/>
                <a:ea typeface="Times New Roman"/>
                <a:cs typeface="Times New Roman"/>
              </a:rPr>
              <a:t>First </a:t>
            </a:r>
            <a:r>
              <a:rPr lang="en-US" dirty="0">
                <a:latin typeface="Century Gothic"/>
                <a:ea typeface="Times New Roman"/>
                <a:cs typeface="Times New Roman"/>
              </a:rPr>
              <a:t>one raider turned and ran. Then another - and another. Until they had all run away. The people of the village of </a:t>
            </a:r>
            <a:r>
              <a:rPr lang="en-US" dirty="0" err="1">
                <a:latin typeface="Century Gothic"/>
                <a:ea typeface="Times New Roman"/>
                <a:cs typeface="Times New Roman"/>
              </a:rPr>
              <a:t>Ombalantu</a:t>
            </a:r>
            <a:r>
              <a:rPr lang="en-US" dirty="0">
                <a:latin typeface="Century Gothic"/>
                <a:ea typeface="Times New Roman"/>
                <a:cs typeface="Times New Roman"/>
              </a:rPr>
              <a:t> were saved</a:t>
            </a:r>
            <a:r>
              <a:rPr lang="en-US" dirty="0" smtClean="0">
                <a:latin typeface="Century Gothic"/>
                <a:ea typeface="Times New Roman"/>
                <a:cs typeface="Times New Roman"/>
              </a:rPr>
              <a:t>.</a:t>
            </a:r>
            <a:endParaRPr lang="en-ZA" dirty="0">
              <a:latin typeface="Century Gothic"/>
              <a:ea typeface="Times New Roman"/>
              <a:cs typeface="Times New Roman"/>
            </a:endParaRPr>
          </a:p>
        </p:txBody>
      </p:sp>
      <p:sp>
        <p:nvSpPr>
          <p:cNvPr id="3" name="Slide Number Placeholder 2"/>
          <p:cNvSpPr>
            <a:spLocks noGrp="1"/>
          </p:cNvSpPr>
          <p:nvPr>
            <p:ph type="sldNum" sz="quarter" idx="12"/>
          </p:nvPr>
        </p:nvSpPr>
        <p:spPr/>
        <p:txBody>
          <a:bodyPr/>
          <a:lstStyle/>
          <a:p>
            <a:fld id="{5BE3AC4B-F37E-4F81-8388-BF1F5D7BD590}" type="slidenum">
              <a:rPr lang="en-ZA" smtClean="0"/>
              <a:pPr/>
              <a:t>9</a:t>
            </a:fld>
            <a:endParaRPr lang="en-ZA" dirty="0"/>
          </a:p>
        </p:txBody>
      </p:sp>
      <p:pic>
        <p:nvPicPr>
          <p:cNvPr id="7170" name="Picture 2" descr="H:\Admin\SAIDE\African Storybook\018(3) Story acquisition Webpublishing\Stories\Drum\Ombalantu Tree glo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124" y="525574"/>
            <a:ext cx="3520962" cy="414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80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 Colours">
      <a:dk1>
        <a:sysClr val="windowText" lastClr="000000"/>
      </a:dk1>
      <a:lt1>
        <a:sysClr val="window" lastClr="FFFFFF"/>
      </a:lt1>
      <a:dk2>
        <a:srgbClr val="8ECCD2"/>
      </a:dk2>
      <a:lt2>
        <a:srgbClr val="B65C8C"/>
      </a:lt2>
      <a:accent1>
        <a:srgbClr val="D18129"/>
      </a:accent1>
      <a:accent2>
        <a:srgbClr val="D89F2D"/>
      </a:accent2>
      <a:accent3>
        <a:srgbClr val="ADA634"/>
      </a:accent3>
      <a:accent4>
        <a:srgbClr val="808438"/>
      </a:accent4>
      <a:accent5>
        <a:srgbClr val="358888"/>
      </a:accent5>
      <a:accent6>
        <a:srgbClr val="2E73A4"/>
      </a:accent6>
      <a:hlink>
        <a:srgbClr val="1267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2ED1A76A930F4F829A863EC4A2EB06" ma:contentTypeVersion="0" ma:contentTypeDescription="Create a new document." ma:contentTypeScope="" ma:versionID="71bc256c68b347255def54578a5a02e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446CA2-FEC5-495A-9961-88CAE6CDC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6E9EB0C-ABC7-4B69-A9A1-0040D279B454}">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elements/1.1/"/>
    <ds:schemaRef ds:uri="http://purl.org/dc/terms/"/>
  </ds:schemaRefs>
</ds:datastoreItem>
</file>

<file path=customXml/itemProps3.xml><?xml version="1.0" encoding="utf-8"?>
<ds:datastoreItem xmlns:ds="http://schemas.openxmlformats.org/officeDocument/2006/customXml" ds:itemID="{D5CD5FFD-206B-4D62-8A9F-2304F23C2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315</TotalTime>
  <Words>1350</Words>
  <Application>Microsoft Office PowerPoint</Application>
  <PresentationFormat>Custom</PresentationFormat>
  <Paragraphs>74</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Tree that saved the Village of Ombalantu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tree that saved the village of Ombalantu</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Sheila Drew</cp:lastModifiedBy>
  <cp:revision>55</cp:revision>
  <dcterms:created xsi:type="dcterms:W3CDTF">2013-05-14T11:31:04Z</dcterms:created>
  <dcterms:modified xsi:type="dcterms:W3CDTF">2013-07-19T13:27:27Z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0x010100392ED1A76A930F4F829A863EC4A2EB06</vt:lpwstr>
  </property>
</Properties>
</file>