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0"/>
  </p:notesMasterIdLst>
  <p:sldIdLst>
    <p:sldId id="259" r:id="rId6"/>
    <p:sldId id="265" r:id="rId7"/>
    <p:sldId id="264" r:id="rId8"/>
    <p:sldId id="261" r:id="rId9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7088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61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69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39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513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688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0516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47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3111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8128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3481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5041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27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18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POTILO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758" y="2133977"/>
            <a:ext cx="3343667" cy="1581495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sz="1600" dirty="0" smtClean="0"/>
              <a:t>A Venda Counting Song </a:t>
            </a:r>
          </a:p>
          <a:p>
            <a:r>
              <a:rPr lang="en-ZA" sz="1600" dirty="0" smtClean="0"/>
              <a:t>from </a:t>
            </a:r>
            <a:r>
              <a:rPr lang="en-ZA" sz="1600" i="1" dirty="0" smtClean="0"/>
              <a:t>My Drum </a:t>
            </a:r>
            <a:r>
              <a:rPr lang="en-ZA" sz="1600" dirty="0" smtClean="0"/>
              <a:t>(Johannesburg, </a:t>
            </a:r>
            <a:r>
              <a:rPr lang="en-ZA" sz="1600" dirty="0" err="1" smtClean="0"/>
              <a:t>Abecedarius</a:t>
            </a:r>
            <a:r>
              <a:rPr lang="en-ZA" sz="1600" smtClean="0"/>
              <a:t> </a:t>
            </a:r>
            <a:r>
              <a:rPr lang="en-ZA" sz="1600" smtClean="0"/>
              <a:t>Book</a:t>
            </a:r>
            <a:r>
              <a:rPr lang="en-ZA" sz="1600" dirty="0" smtClean="0"/>
              <a:t>, 1988)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4412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76783" y="3204543"/>
            <a:ext cx="2185903" cy="1491916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300"/>
              </a:spcBef>
              <a:buAutoNum type="arabicPeriod"/>
            </a:pPr>
            <a:r>
              <a:rPr lang="en-ZA" dirty="0" err="1" smtClean="0"/>
              <a:t>Potilo</a:t>
            </a:r>
            <a:endParaRPr lang="en-ZA" dirty="0" smtClean="0"/>
          </a:p>
          <a:p>
            <a:pPr marL="342900" indent="-342900">
              <a:spcBef>
                <a:spcPts val="300"/>
              </a:spcBef>
              <a:buAutoNum type="arabicPeriod"/>
            </a:pPr>
            <a:r>
              <a:rPr lang="en-ZA" dirty="0" err="1" smtClean="0"/>
              <a:t>Hangala</a:t>
            </a:r>
            <a:endParaRPr lang="en-ZA" dirty="0" smtClean="0"/>
          </a:p>
          <a:p>
            <a:pPr marL="342900" indent="-342900">
              <a:spcBef>
                <a:spcPts val="300"/>
              </a:spcBef>
              <a:buAutoNum type="arabicPeriod"/>
            </a:pPr>
            <a:r>
              <a:rPr lang="en-ZA" dirty="0" err="1" smtClean="0"/>
              <a:t>Hangala</a:t>
            </a:r>
            <a:endParaRPr lang="en-ZA" dirty="0" smtClean="0"/>
          </a:p>
          <a:p>
            <a:pPr marL="342900" indent="-342900">
              <a:spcBef>
                <a:spcPts val="300"/>
              </a:spcBef>
              <a:buAutoNum type="arabicPeriod"/>
            </a:pPr>
            <a:r>
              <a:rPr lang="en-ZA" dirty="0" err="1" smtClean="0"/>
              <a:t>Ndatema</a:t>
            </a:r>
            <a:endParaRPr lang="en-ZA" dirty="0" smtClean="0"/>
          </a:p>
          <a:p>
            <a:pPr marL="342900" indent="-342900">
              <a:spcBef>
                <a:spcPts val="300"/>
              </a:spcBef>
              <a:buAutoNum type="arabicPeriod"/>
            </a:pPr>
            <a:r>
              <a:rPr lang="en-ZA" dirty="0" err="1" smtClean="0"/>
              <a:t>Temiso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2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949524" y="3204543"/>
            <a:ext cx="1666755" cy="1491916"/>
          </a:xfrm>
        </p:spPr>
        <p:txBody>
          <a:bodyPr>
            <a:normAutofit/>
          </a:bodyPr>
          <a:lstStyle/>
          <a:p>
            <a:r>
              <a:rPr lang="en-ZA" dirty="0" smtClean="0"/>
              <a:t>6. </a:t>
            </a:r>
            <a:r>
              <a:rPr lang="en-ZA" dirty="0" err="1" smtClean="0"/>
              <a:t>Tshinoni</a:t>
            </a:r>
            <a:endParaRPr lang="en-ZA" dirty="0" smtClean="0"/>
          </a:p>
          <a:p>
            <a:r>
              <a:rPr lang="en-ZA" dirty="0" smtClean="0"/>
              <a:t>7. </a:t>
            </a:r>
            <a:r>
              <a:rPr lang="en-ZA" dirty="0" err="1" smtClean="0"/>
              <a:t>Tshangala</a:t>
            </a:r>
            <a:endParaRPr lang="en-ZA" dirty="0" smtClean="0"/>
          </a:p>
          <a:p>
            <a:r>
              <a:rPr lang="en-ZA" dirty="0" smtClean="0"/>
              <a:t>8. </a:t>
            </a:r>
            <a:r>
              <a:rPr lang="en-ZA" dirty="0" err="1" smtClean="0"/>
              <a:t>Mutanda</a:t>
            </a:r>
            <a:endParaRPr lang="en-ZA" dirty="0" smtClean="0"/>
          </a:p>
          <a:p>
            <a:r>
              <a:rPr lang="en-ZA" dirty="0" smtClean="0"/>
              <a:t>9. </a:t>
            </a:r>
            <a:r>
              <a:rPr lang="en-ZA" dirty="0" err="1" smtClean="0"/>
              <a:t>Mandule</a:t>
            </a:r>
            <a:endParaRPr lang="en-ZA" dirty="0" smtClean="0"/>
          </a:p>
          <a:p>
            <a:r>
              <a:rPr lang="en-ZA" dirty="0" smtClean="0"/>
              <a:t>10 </a:t>
            </a:r>
            <a:r>
              <a:rPr lang="en-ZA" dirty="0" err="1" smtClean="0"/>
              <a:t>Guniwee</a:t>
            </a:r>
            <a:r>
              <a:rPr lang="en-ZA" dirty="0" smtClean="0"/>
              <a:t>!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3" t="-3712" r="733" b="3449"/>
          <a:stretch/>
        </p:blipFill>
        <p:spPr>
          <a:xfrm>
            <a:off x="0" y="405114"/>
            <a:ext cx="7251405" cy="2765938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299702" y="4462621"/>
            <a:ext cx="1909800" cy="564515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defPPr>
              <a:defRPr lang="en-US"/>
            </a:defPPr>
            <a:lvl1pPr marL="0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8275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6549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4824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3098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1373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09648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7922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46197" algn="l" defTabSz="736549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200" dirty="0" smtClean="0">
                <a:solidFill>
                  <a:schemeClr val="accent6"/>
                </a:solidFill>
              </a:rPr>
              <a:t>You can listen to children singing this song here …</a:t>
            </a:r>
            <a:endParaRPr lang="en-ZA" sz="1200" dirty="0">
              <a:solidFill>
                <a:schemeClr val="accent6"/>
              </a:solidFill>
            </a:endParaRPr>
          </a:p>
        </p:txBody>
      </p:sp>
      <p:pic>
        <p:nvPicPr>
          <p:cNvPr id="5" name="My Drum Potil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897082" y="463819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4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9454" y="665874"/>
            <a:ext cx="5793042" cy="37525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ZA" sz="2000" dirty="0">
                <a:latin typeface="Century Gothic" panose="020B0502020202020204" pitchFamily="34" charset="0"/>
              </a:rPr>
              <a:t>Venda children count </a:t>
            </a:r>
            <a:endParaRPr lang="en-ZA" sz="2000" dirty="0" smtClean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ZA" sz="2000" dirty="0" smtClean="0">
                <a:latin typeface="Century Gothic" panose="020B0502020202020204" pitchFamily="34" charset="0"/>
              </a:rPr>
              <a:t>by touching </a:t>
            </a:r>
            <a:r>
              <a:rPr lang="en-ZA" sz="2000" dirty="0">
                <a:latin typeface="Century Gothic" panose="020B0502020202020204" pitchFamily="34" charset="0"/>
              </a:rPr>
              <a:t>the fingers and thumb of the left hand </a:t>
            </a:r>
            <a:endParaRPr lang="en-ZA" sz="2000" dirty="0" smtClean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ZA" sz="2000" dirty="0" smtClean="0">
                <a:latin typeface="Century Gothic" panose="020B0502020202020204" pitchFamily="34" charset="0"/>
              </a:rPr>
              <a:t>with </a:t>
            </a:r>
            <a:r>
              <a:rPr lang="en-ZA" sz="2000" dirty="0">
                <a:latin typeface="Century Gothic" panose="020B0502020202020204" pitchFamily="34" charset="0"/>
              </a:rPr>
              <a:t>the index finger of the right hand, </a:t>
            </a:r>
            <a:endParaRPr lang="en-ZA" sz="2000" dirty="0" smtClean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ZA" sz="2000" dirty="0" smtClean="0">
                <a:latin typeface="Century Gothic" panose="020B0502020202020204" pitchFamily="34" charset="0"/>
              </a:rPr>
              <a:t>and </a:t>
            </a:r>
            <a:r>
              <a:rPr lang="en-ZA" sz="2000" dirty="0">
                <a:latin typeface="Century Gothic" panose="020B0502020202020204" pitchFamily="34" charset="0"/>
              </a:rPr>
              <a:t>then </a:t>
            </a:r>
            <a:endParaRPr lang="en-ZA" sz="2000" dirty="0" smtClean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ZA" sz="2000" dirty="0" smtClean="0">
                <a:latin typeface="Century Gothic" panose="020B0502020202020204" pitchFamily="34" charset="0"/>
              </a:rPr>
              <a:t>by </a:t>
            </a:r>
            <a:r>
              <a:rPr lang="en-ZA" sz="2000" dirty="0">
                <a:latin typeface="Century Gothic" panose="020B0502020202020204" pitchFamily="34" charset="0"/>
              </a:rPr>
              <a:t>grasping the tips of the thumb and fingers of the right hand </a:t>
            </a:r>
            <a:endParaRPr lang="en-ZA" sz="2000" dirty="0" smtClean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ZA" sz="2000" dirty="0" smtClean="0">
                <a:latin typeface="Century Gothic" panose="020B0502020202020204" pitchFamily="34" charset="0"/>
              </a:rPr>
              <a:t>with the thumb </a:t>
            </a:r>
            <a:r>
              <a:rPr lang="en-ZA" sz="2000" dirty="0">
                <a:latin typeface="Century Gothic" panose="020B0502020202020204" pitchFamily="34" charset="0"/>
              </a:rPr>
              <a:t>and first finger of the left hand.</a:t>
            </a:r>
          </a:p>
          <a:p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66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6178" y="763762"/>
            <a:ext cx="4738905" cy="837409"/>
          </a:xfrm>
        </p:spPr>
        <p:txBody>
          <a:bodyPr/>
          <a:lstStyle/>
          <a:p>
            <a:r>
              <a:rPr lang="en-ZA" dirty="0" err="1" smtClean="0"/>
              <a:t>Potilo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Venda Counting Song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877" y="1601171"/>
            <a:ext cx="2650603" cy="1775665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sz="1200" dirty="0" smtClean="0"/>
              <a:t>Barbara </a:t>
            </a:r>
            <a:r>
              <a:rPr lang="en-ZA" sz="1200" dirty="0" err="1" smtClean="0"/>
              <a:t>Meyerowitz</a:t>
            </a:r>
            <a:r>
              <a:rPr lang="en-ZA" sz="1200" dirty="0" smtClean="0"/>
              <a:t>, </a:t>
            </a:r>
            <a:r>
              <a:rPr lang="en-ZA" sz="1200" dirty="0" err="1" smtClean="0"/>
              <a:t>Jennette</a:t>
            </a:r>
            <a:r>
              <a:rPr lang="en-ZA" sz="1200" dirty="0" smtClean="0"/>
              <a:t> </a:t>
            </a:r>
            <a:r>
              <a:rPr lang="en-ZA" sz="1200" dirty="0" err="1" smtClean="0"/>
              <a:t>Copans</a:t>
            </a:r>
            <a:r>
              <a:rPr lang="en-ZA" sz="1200" dirty="0" smtClean="0"/>
              <a:t>, Tessa Welch (</a:t>
            </a:r>
            <a:r>
              <a:rPr lang="en-ZA" sz="1200" dirty="0" err="1" smtClean="0"/>
              <a:t>eds</a:t>
            </a:r>
            <a:r>
              <a:rPr lang="en-ZA" sz="1200" dirty="0" smtClean="0"/>
              <a:t>). 1988. </a:t>
            </a:r>
            <a:r>
              <a:rPr lang="en-ZA" sz="1200" i="1" dirty="0" smtClean="0"/>
              <a:t>My Drum. </a:t>
            </a:r>
            <a:r>
              <a:rPr lang="en-ZA" sz="1200" dirty="0" smtClean="0"/>
              <a:t>Johannesburg, </a:t>
            </a:r>
            <a:r>
              <a:rPr lang="en-ZA" sz="1200" smtClean="0"/>
              <a:t>Abecedarius</a:t>
            </a:r>
            <a:r>
              <a:rPr lang="en-ZA" sz="1200" dirty="0" smtClean="0"/>
              <a:t> Books.</a:t>
            </a:r>
            <a:endParaRPr lang="en-ZA" sz="1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93534" y="3154683"/>
            <a:ext cx="3104707" cy="367128"/>
          </a:xfrm>
        </p:spPr>
        <p:txBody>
          <a:bodyPr>
            <a:normAutofit fontScale="85000" lnSpcReduction="10000"/>
          </a:bodyPr>
          <a:lstStyle/>
          <a:p>
            <a:r>
              <a:rPr lang="en-ZA" dirty="0"/>
              <a:t>© </a:t>
            </a:r>
            <a:r>
              <a:rPr lang="en-ZA" dirty="0" err="1"/>
              <a:t>Meyerowitz</a:t>
            </a:r>
            <a:r>
              <a:rPr lang="en-ZA" dirty="0"/>
              <a:t> B, </a:t>
            </a:r>
            <a:r>
              <a:rPr lang="en-ZA" dirty="0" err="1"/>
              <a:t>Copans</a:t>
            </a:r>
            <a:r>
              <a:rPr lang="en-ZA" dirty="0"/>
              <a:t> J, and Welch T</a:t>
            </a:r>
          </a:p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2928395"/>
            <a:ext cx="3416300" cy="13453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040" y="3746455"/>
            <a:ext cx="695004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129</Words>
  <Application>Microsoft Office PowerPoint</Application>
  <PresentationFormat>Custom</PresentationFormat>
  <Paragraphs>28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1_Office Theme</vt:lpstr>
      <vt:lpstr>POTILO</vt:lpstr>
      <vt:lpstr>PowerPoint Presentation</vt:lpstr>
      <vt:lpstr>PowerPoint Presentation</vt:lpstr>
      <vt:lpstr>Potilo Venda Counting Song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57</cp:revision>
  <dcterms:created xsi:type="dcterms:W3CDTF">2013-05-14T11:31:04Z</dcterms:created>
  <dcterms:modified xsi:type="dcterms:W3CDTF">2013-07-22T08:33:02Z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