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71" r:id="rId5"/>
  </p:sldMasterIdLst>
  <p:notesMasterIdLst>
    <p:notesMasterId r:id="rId10"/>
  </p:notesMasterIdLst>
  <p:sldIdLst>
    <p:sldId id="259" r:id="rId6"/>
    <p:sldId id="257" r:id="rId7"/>
    <p:sldId id="258" r:id="rId8"/>
    <p:sldId id="260" r:id="rId9"/>
  </p:sldIdLst>
  <p:sldSz cx="7561263" cy="5329238"/>
  <p:notesSz cx="9144000" cy="6858000"/>
  <p:defaultTextStyle>
    <a:defPPr>
      <a:defRPr lang="en-US"/>
    </a:defPPr>
    <a:lvl1pPr marL="0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68275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36549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104824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73098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841373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209648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577922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946197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79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2C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1138" y="43"/>
      </p:cViewPr>
      <p:guideLst>
        <p:guide orient="horz" pos="1679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7890B-D44C-4540-957B-B4C9F45062C7}" type="datetimeFigureOut">
              <a:rPr lang="en-ZA" smtClean="0"/>
              <a:t>2013-07-22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47963" y="514350"/>
            <a:ext cx="364807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4EEE3E-DF14-4B9E-B3EA-B4FE4A70224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95030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/>
          <a:stretch/>
        </p:blipFill>
        <p:spPr>
          <a:xfrm>
            <a:off x="0" y="75775"/>
            <a:ext cx="3245848" cy="4093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6243" y="690048"/>
            <a:ext cx="2463488" cy="1202373"/>
          </a:xfrm>
        </p:spPr>
        <p:txBody>
          <a:bodyPr anchor="b" anchorCtr="0"/>
          <a:lstStyle>
            <a:lvl1pPr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78573" y="1892422"/>
            <a:ext cx="2392781" cy="2000309"/>
          </a:xfr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0" y="4130058"/>
            <a:ext cx="2200020" cy="980865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844171" y="427360"/>
            <a:ext cx="4301394" cy="4301394"/>
          </a:xfrm>
          <a:solidFill>
            <a:schemeClr val="bg1">
              <a:lumMod val="95000"/>
            </a:schemeClr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42299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Background Colour Image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9191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39248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Dual Languag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1)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852851" y="312279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2)</a:t>
            </a:r>
            <a:endParaRPr lang="en-Z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solidFill>
            <a:schemeClr val="bg1">
              <a:lumMod val="95000"/>
            </a:schemeClr>
          </a:solidFill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647267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Dual Languag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228" y="100800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1)</a:t>
            </a:r>
            <a:endParaRPr lang="en-ZA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 hasCustomPrompt="1"/>
          </p:nvPr>
        </p:nvSpPr>
        <p:spPr>
          <a:xfrm>
            <a:off x="359228" y="312279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2)</a:t>
            </a:r>
            <a:endParaRPr lang="en-Z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85388" y="368577"/>
            <a:ext cx="4418960" cy="4418960"/>
          </a:xfrm>
          <a:solidFill>
            <a:schemeClr val="bg1">
              <a:lumMod val="95000"/>
            </a:schemeClr>
          </a:solidFill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224162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 b="80630"/>
          <a:stretch/>
        </p:blipFill>
        <p:spPr>
          <a:xfrm>
            <a:off x="0" y="75775"/>
            <a:ext cx="3245848" cy="792905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 userDrawn="1"/>
        </p:nvSpPr>
        <p:spPr>
          <a:xfrm>
            <a:off x="3781424" y="4073097"/>
            <a:ext cx="3462933" cy="879033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>
            <a:lvl1pPr marL="0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368275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6549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04824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7309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41373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0964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77922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946197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This work is licensed under a Creative Commons </a:t>
            </a:r>
          </a:p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Attribution-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NonCommercial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3.0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Unported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License.</a:t>
            </a:r>
          </a:p>
          <a:p>
            <a:pPr>
              <a:lnSpc>
                <a:spcPts val="800"/>
              </a:lnSpc>
            </a:pPr>
            <a:endParaRPr lang="en-ZA" sz="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Disclaimer: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Ullat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auditis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as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eatium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quatis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id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quia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dem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eate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eiciendel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Cus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omniscit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fugitat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Puda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sum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faccatus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et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aliquae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reperit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Nullupis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maionec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eperum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perchitint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rerut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ZA" sz="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5417" y="3749037"/>
            <a:ext cx="694945" cy="23774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2924" y="3657603"/>
            <a:ext cx="1072898" cy="123139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8" name="Title 1"/>
          <p:cNvSpPr>
            <a:spLocks noGrp="1"/>
          </p:cNvSpPr>
          <p:nvPr>
            <p:ph type="ctrTitle" hasCustomPrompt="1"/>
          </p:nvPr>
        </p:nvSpPr>
        <p:spPr>
          <a:xfrm>
            <a:off x="362557" y="778520"/>
            <a:ext cx="3418868" cy="837409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1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2697" y="1833857"/>
            <a:ext cx="3428728" cy="437015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sp>
        <p:nvSpPr>
          <p:cNvPr id="21" name="TextBox 20"/>
          <p:cNvSpPr txBox="1"/>
          <p:nvPr userDrawn="1"/>
        </p:nvSpPr>
        <p:spPr>
          <a:xfrm>
            <a:off x="365761" y="1624261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Writer: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22" name="TextBox 21"/>
          <p:cNvSpPr txBox="1"/>
          <p:nvPr userDrawn="1"/>
        </p:nvSpPr>
        <p:spPr>
          <a:xfrm>
            <a:off x="365761" y="2290587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Illustrations: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23" name="TextBox 22"/>
          <p:cNvSpPr txBox="1"/>
          <p:nvPr userDrawn="1"/>
        </p:nvSpPr>
        <p:spPr>
          <a:xfrm>
            <a:off x="365761" y="293865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Design &amp; Layout: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25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250366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Illustrator Name</a:t>
            </a:r>
            <a:endParaRPr lang="en-ZA" dirty="0"/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65125" y="315468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Designer Name</a:t>
            </a:r>
            <a:endParaRPr lang="en-ZA" dirty="0"/>
          </a:p>
        </p:txBody>
      </p:sp>
      <p:sp>
        <p:nvSpPr>
          <p:cNvPr id="1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4022977" y="564763"/>
            <a:ext cx="2979824" cy="2979824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736333" y="3986213"/>
            <a:ext cx="832206" cy="411162"/>
          </a:xfrm>
        </p:spPr>
        <p:txBody>
          <a:bodyPr>
            <a:noAutofit/>
          </a:bodyPr>
          <a:lstStyle>
            <a:lvl1pPr algn="ctr">
              <a:lnSpc>
                <a:spcPts val="1200"/>
              </a:lnSpc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Edit Reading Level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79468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/>
          <a:stretch/>
        </p:blipFill>
        <p:spPr>
          <a:xfrm>
            <a:off x="0" y="75775"/>
            <a:ext cx="3245848" cy="4093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6243" y="690048"/>
            <a:ext cx="2463488" cy="1202373"/>
          </a:xfrm>
        </p:spPr>
        <p:txBody>
          <a:bodyPr anchor="b" anchorCtr="0"/>
          <a:lstStyle>
            <a:lvl1pPr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78573" y="1892422"/>
            <a:ext cx="2392781" cy="2000309"/>
          </a:xfr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0" y="4130058"/>
            <a:ext cx="2200020" cy="980865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844171" y="427360"/>
            <a:ext cx="4301394" cy="4301394"/>
          </a:xfrm>
          <a:solidFill>
            <a:schemeClr val="bg1">
              <a:lumMod val="95000"/>
            </a:schemeClr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7900459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 Lef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27361" y="427360"/>
            <a:ext cx="4301394" cy="4301394"/>
          </a:xfrm>
          <a:solidFill>
            <a:schemeClr val="bg1">
              <a:lumMod val="95000"/>
            </a:schemeClr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/>
          <a:stretch/>
        </p:blipFill>
        <p:spPr>
          <a:xfrm flipH="1">
            <a:off x="4315415" y="75775"/>
            <a:ext cx="3245848" cy="4093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97775" y="690048"/>
            <a:ext cx="2119454" cy="1202373"/>
          </a:xfrm>
        </p:spPr>
        <p:txBody>
          <a:bodyPr anchor="b" anchorCtr="0"/>
          <a:lstStyle>
            <a:lvl1pPr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90106" y="1892422"/>
            <a:ext cx="2127124" cy="2000309"/>
          </a:xfr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998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7405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Full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90916" y="690048"/>
            <a:ext cx="4579430" cy="1202373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82630" y="1892422"/>
            <a:ext cx="4596002" cy="2000309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0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3140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Texture with Text Box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1590261" y="1629961"/>
            <a:ext cx="4372747" cy="2083297"/>
          </a:xfrm>
          <a:solidFill>
            <a:schemeClr val="tx2"/>
          </a:solidFill>
          <a:ln w="127000">
            <a:solidFill>
              <a:schemeClr val="bg1"/>
            </a:solidFill>
          </a:ln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 smtClean="0"/>
              <a:t>Click to Edit </a:t>
            </a:r>
            <a:r>
              <a:rPr lang="en-US" dirty="0" err="1" smtClean="0"/>
              <a:t>Colour</a:t>
            </a:r>
            <a:endParaRPr lang="en-ZA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97106" y="1908313"/>
            <a:ext cx="4167051" cy="786295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700371" y="2694610"/>
            <a:ext cx="4160521" cy="692646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998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811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98" t="21815"/>
          <a:stretch/>
        </p:blipFill>
        <p:spPr>
          <a:xfrm>
            <a:off x="1619793" y="1162594"/>
            <a:ext cx="5941469" cy="4166644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362557" y="1296568"/>
            <a:ext cx="3418868" cy="837409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840" y="566641"/>
            <a:ext cx="1637181" cy="729927"/>
          </a:xfrm>
          <a:prstGeom prst="rect">
            <a:avLst/>
          </a:prstGeom>
        </p:spPr>
      </p:pic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2697" y="2351905"/>
            <a:ext cx="3428728" cy="437015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65761" y="214230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Writer: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365761" y="2808635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Illustrations: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365761" y="3456707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Translated by: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3021711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Illustrator Name</a:t>
            </a:r>
            <a:endParaRPr lang="en-ZA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65125" y="3672731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Designer Name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8999191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32374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 Lef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27361" y="427360"/>
            <a:ext cx="4301394" cy="4301394"/>
          </a:xfrm>
          <a:solidFill>
            <a:schemeClr val="bg1">
              <a:lumMod val="95000"/>
            </a:schemeClr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/>
          <a:stretch/>
        </p:blipFill>
        <p:spPr>
          <a:xfrm flipH="1">
            <a:off x="4315415" y="75775"/>
            <a:ext cx="3245848" cy="4093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97775" y="690048"/>
            <a:ext cx="2119454" cy="1202373"/>
          </a:xfrm>
        </p:spPr>
        <p:txBody>
          <a:bodyPr anchor="b" anchorCtr="0"/>
          <a:lstStyle>
            <a:lvl1pPr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90106" y="1892422"/>
            <a:ext cx="2127124" cy="2000309"/>
          </a:xfr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998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2691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98451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401469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Full Page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7412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Background Colour Image Lef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026489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Background Colour Image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9191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844815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Dual Languag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1)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852851" y="312279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2)</a:t>
            </a:r>
            <a:endParaRPr lang="en-Z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1233609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Dual Languag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228" y="100800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1)</a:t>
            </a:r>
            <a:endParaRPr lang="en-ZA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 hasCustomPrompt="1"/>
          </p:nvPr>
        </p:nvSpPr>
        <p:spPr>
          <a:xfrm>
            <a:off x="359228" y="312279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2)</a:t>
            </a:r>
            <a:endParaRPr lang="en-Z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85388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72899936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 b="80630"/>
          <a:stretch/>
        </p:blipFill>
        <p:spPr>
          <a:xfrm>
            <a:off x="0" y="75775"/>
            <a:ext cx="3245848" cy="792905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 userDrawn="1"/>
        </p:nvSpPr>
        <p:spPr>
          <a:xfrm>
            <a:off x="3781424" y="4073097"/>
            <a:ext cx="3462933" cy="879033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>
            <a:lvl1pPr marL="0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368275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6549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04824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7309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41373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0964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77922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946197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This work is licensed under a Creative Commons Attribution </a:t>
            </a:r>
          </a:p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(CC-BY) Version 3.0 </a:t>
            </a:r>
            <a:r>
              <a:rPr lang="en-ZA" sz="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Unported</a:t>
            </a: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 Licence</a:t>
            </a:r>
          </a:p>
          <a:p>
            <a:pPr>
              <a:lnSpc>
                <a:spcPts val="800"/>
              </a:lnSpc>
            </a:pPr>
            <a:endParaRPr lang="en-ZA" sz="800" dirty="0" smtClean="0">
              <a:solidFill>
                <a:prstClr val="black">
                  <a:lumMod val="75000"/>
                  <a:lumOff val="25000"/>
                </a:prstClr>
              </a:solidFill>
              <a:latin typeface="Century Gothic" pitchFamily="34" charset="0"/>
            </a:endParaRPr>
          </a:p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Disclaimer: You are free to download, copy, translate or adapt this story and use the illustrations as long as you attribute or credit the original author/s and illustrator/s.</a:t>
            </a:r>
            <a:endParaRPr lang="en-ZA" sz="800" dirty="0">
              <a:solidFill>
                <a:prstClr val="black">
                  <a:lumMod val="75000"/>
                  <a:lumOff val="25000"/>
                </a:prstClr>
              </a:solidFill>
              <a:latin typeface="Century Gothic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5417" y="3749037"/>
            <a:ext cx="694945" cy="237744"/>
          </a:xfrm>
          <a:prstGeom prst="rect">
            <a:avLst/>
          </a:prstGeom>
        </p:spPr>
      </p:pic>
      <p:sp>
        <p:nvSpPr>
          <p:cNvPr id="18" name="Title 1"/>
          <p:cNvSpPr>
            <a:spLocks noGrp="1"/>
          </p:cNvSpPr>
          <p:nvPr>
            <p:ph type="ctrTitle" hasCustomPrompt="1"/>
          </p:nvPr>
        </p:nvSpPr>
        <p:spPr>
          <a:xfrm>
            <a:off x="362557" y="778520"/>
            <a:ext cx="3418868" cy="837409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1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2697" y="1833857"/>
            <a:ext cx="3428728" cy="437015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sp>
        <p:nvSpPr>
          <p:cNvPr id="21" name="TextBox 20"/>
          <p:cNvSpPr txBox="1"/>
          <p:nvPr userDrawn="1"/>
        </p:nvSpPr>
        <p:spPr>
          <a:xfrm>
            <a:off x="365761" y="1624261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Writer: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22" name="TextBox 21"/>
          <p:cNvSpPr txBox="1"/>
          <p:nvPr userDrawn="1"/>
        </p:nvSpPr>
        <p:spPr>
          <a:xfrm>
            <a:off x="365761" y="2290587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Illustrations: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23" name="TextBox 22"/>
          <p:cNvSpPr txBox="1"/>
          <p:nvPr userDrawn="1"/>
        </p:nvSpPr>
        <p:spPr>
          <a:xfrm>
            <a:off x="365761" y="293865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Translated by: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25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250366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Illustrator Name</a:t>
            </a:r>
            <a:endParaRPr lang="en-ZA" dirty="0"/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65125" y="315468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Translator Name</a:t>
            </a:r>
            <a:endParaRPr lang="en-ZA" dirty="0"/>
          </a:p>
        </p:txBody>
      </p:sp>
      <p:sp>
        <p:nvSpPr>
          <p:cNvPr id="1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4022977" y="564763"/>
            <a:ext cx="2979824" cy="2979824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65761" y="355483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Date of Publication:</a:t>
            </a:r>
            <a:endParaRPr lang="en-ZA" dirty="0">
              <a:solidFill>
                <a:prstClr val="black">
                  <a:lumMod val="75000"/>
                  <a:lumOff val="25000"/>
                </a:prstClr>
              </a:solidFill>
              <a:latin typeface="Century Gothic" pitchFamily="34" charset="0"/>
            </a:endParaRPr>
          </a:p>
        </p:txBody>
      </p:sp>
      <p:sp>
        <p:nvSpPr>
          <p:cNvPr id="20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65125" y="377086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</a:t>
            </a:r>
            <a:r>
              <a:rPr lang="en-US" dirty="0" err="1" smtClean="0"/>
              <a:t>Translater</a:t>
            </a:r>
            <a:r>
              <a:rPr lang="en-US" dirty="0" smtClean="0"/>
              <a:t> Name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642113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Full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90916" y="690048"/>
            <a:ext cx="4579430" cy="1202373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82630" y="1892422"/>
            <a:ext cx="4596002" cy="2000309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0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1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Texture with Text Box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1570842" y="1624590"/>
            <a:ext cx="4419578" cy="2080058"/>
          </a:xfrm>
          <a:solidFill>
            <a:schemeClr val="tx2"/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97106" y="1770017"/>
            <a:ext cx="4167051" cy="924591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700371" y="2694610"/>
            <a:ext cx="4160521" cy="858488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998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435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98" t="21815"/>
          <a:stretch/>
        </p:blipFill>
        <p:spPr>
          <a:xfrm>
            <a:off x="1619793" y="1162594"/>
            <a:ext cx="5941469" cy="4166644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362557" y="1296568"/>
            <a:ext cx="3418868" cy="837409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840" y="566641"/>
            <a:ext cx="1637181" cy="729927"/>
          </a:xfrm>
          <a:prstGeom prst="rect">
            <a:avLst/>
          </a:prstGeom>
        </p:spPr>
      </p:pic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2697" y="2351905"/>
            <a:ext cx="3428728" cy="437015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65761" y="214230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Writer: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365761" y="2808635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Illustrations: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365761" y="3456707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Design &amp; Layout: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3021711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Illustrator Name</a:t>
            </a:r>
            <a:endParaRPr lang="en-ZA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65125" y="3672731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Designer Name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42804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solidFill>
            <a:schemeClr val="bg1">
              <a:lumMod val="95000"/>
            </a:schemeClr>
          </a:solidFill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8476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98451" y="368577"/>
            <a:ext cx="4418960" cy="4418960"/>
          </a:xfrm>
          <a:solidFill>
            <a:schemeClr val="bg1">
              <a:lumMod val="95000"/>
            </a:schemeClr>
          </a:solidFill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49765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Full Page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44398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Background Colour Image Lef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0931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063" y="213417"/>
            <a:ext cx="6805137" cy="888206"/>
          </a:xfrm>
          <a:prstGeom prst="rect">
            <a:avLst/>
          </a:prstGeom>
        </p:spPr>
        <p:txBody>
          <a:bodyPr vert="horz" lIns="73655" tIns="36827" rIns="73655" bIns="36827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3" y="1243489"/>
            <a:ext cx="6805137" cy="3517051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0"/>
            <a:ext cx="7561263" cy="5329238"/>
            <a:chOff x="0" y="0"/>
            <a:chExt cx="7561263" cy="5329238"/>
          </a:xfrm>
        </p:grpSpPr>
        <p:cxnSp>
          <p:nvCxnSpPr>
            <p:cNvPr id="8" name="Straight Connector 7"/>
            <p:cNvCxnSpPr/>
            <p:nvPr userDrawn="1"/>
          </p:nvCxnSpPr>
          <p:spPr>
            <a:xfrm>
              <a:off x="0" y="360000"/>
              <a:ext cx="7561263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>
              <a:off x="0" y="4785506"/>
              <a:ext cx="7561263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 userDrawn="1"/>
          </p:nvCxnSpPr>
          <p:spPr>
            <a:xfrm>
              <a:off x="360000" y="0"/>
              <a:ext cx="0" cy="5329238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 userDrawn="1"/>
          </p:nvCxnSpPr>
          <p:spPr>
            <a:xfrm>
              <a:off x="7204360" y="0"/>
              <a:ext cx="0" cy="5329238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55831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70" r:id="rId5"/>
    <p:sldLayoutId id="2147483650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69" r:id="rId13"/>
  </p:sldLayoutIdLst>
  <p:hf hdr="0" ftr="0" dt="0"/>
  <p:txStyles>
    <p:titleStyle>
      <a:lvl1pPr algn="l" defTabSz="736549" rtl="0" eaLnBrk="1" latinLnBrk="0" hangingPunct="1">
        <a:lnSpc>
          <a:spcPts val="2800"/>
        </a:lnSpc>
        <a:spcBef>
          <a:spcPct val="0"/>
        </a:spcBef>
        <a:buNone/>
        <a:defRPr sz="24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736549" rtl="0" eaLnBrk="1" latinLnBrk="0" hangingPunct="1">
        <a:spcBef>
          <a:spcPct val="20000"/>
        </a:spcBef>
        <a:buFont typeface="Arial" pitchFamily="34" charset="0"/>
        <a:buNone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54024" indent="-28575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022300" indent="-28575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390574" indent="-28575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758849" indent="-28575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02551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93785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6206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30334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8275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36549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04824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7309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41373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0964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7922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46197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063" y="213417"/>
            <a:ext cx="6805137" cy="888206"/>
          </a:xfrm>
          <a:prstGeom prst="rect">
            <a:avLst/>
          </a:prstGeom>
        </p:spPr>
        <p:txBody>
          <a:bodyPr vert="horz" lIns="73655" tIns="36827" rIns="73655" bIns="36827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3" y="1243489"/>
            <a:ext cx="6805137" cy="3517051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0"/>
            <a:ext cx="7561263" cy="5329238"/>
            <a:chOff x="0" y="0"/>
            <a:chExt cx="7561263" cy="5329238"/>
          </a:xfrm>
        </p:grpSpPr>
        <p:cxnSp>
          <p:nvCxnSpPr>
            <p:cNvPr id="8" name="Straight Connector 7"/>
            <p:cNvCxnSpPr/>
            <p:nvPr userDrawn="1"/>
          </p:nvCxnSpPr>
          <p:spPr>
            <a:xfrm>
              <a:off x="0" y="360000"/>
              <a:ext cx="7561263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>
              <a:off x="0" y="4785506"/>
              <a:ext cx="7561263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 userDrawn="1"/>
          </p:nvCxnSpPr>
          <p:spPr>
            <a:xfrm>
              <a:off x="360000" y="0"/>
              <a:ext cx="0" cy="5329238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 userDrawn="1"/>
          </p:nvCxnSpPr>
          <p:spPr>
            <a:xfrm>
              <a:off x="7204360" y="0"/>
              <a:ext cx="0" cy="5329238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45558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</p:sldLayoutIdLst>
  <p:hf hdr="0" ftr="0" dt="0"/>
  <p:txStyles>
    <p:titleStyle>
      <a:lvl1pPr algn="l" defTabSz="736549" rtl="0" eaLnBrk="1" latinLnBrk="0" hangingPunct="1">
        <a:lnSpc>
          <a:spcPts val="2800"/>
        </a:lnSpc>
        <a:spcBef>
          <a:spcPct val="0"/>
        </a:spcBef>
        <a:buNone/>
        <a:defRPr sz="2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j-ea"/>
          <a:cs typeface="+mj-cs"/>
        </a:defRPr>
      </a:lvl1pPr>
    </p:titleStyle>
    <p:bodyStyle>
      <a:lvl1pPr marL="0" indent="0" algn="l" defTabSz="736549" rtl="0" eaLnBrk="1" latinLnBrk="0" hangingPunct="1">
        <a:spcBef>
          <a:spcPct val="20000"/>
        </a:spcBef>
        <a:buFont typeface="Arial" pitchFamily="34" charset="0"/>
        <a:buNone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1pPr>
      <a:lvl2pPr marL="654024" indent="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2pPr>
      <a:lvl3pPr marL="1022300" indent="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3pPr>
      <a:lvl4pPr marL="1390574" indent="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4pPr>
      <a:lvl5pPr marL="1758849" indent="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5pPr>
      <a:lvl6pPr marL="202551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93785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6206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30334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8275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36549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04824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7309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41373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0964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7922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46197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Click_consonant" TargetMode="External"/><Relationship Id="rId3" Type="http://schemas.openxmlformats.org/officeDocument/2006/relationships/hyperlink" Target="http://en.wikipedia.org/wiki/South_Africa" TargetMode="External"/><Relationship Id="rId7" Type="http://schemas.openxmlformats.org/officeDocument/2006/relationships/hyperlink" Target="http://en.wikipedia.org/wiki/Xhosa_language" TargetMode="External"/><Relationship Id="rId2" Type="http://schemas.openxmlformats.org/officeDocument/2006/relationships/hyperlink" Target="http://en.wikipedia.org/wiki/Xhosa_people" TargetMode="External"/><Relationship Id="rId1" Type="http://schemas.openxmlformats.org/officeDocument/2006/relationships/slideLayout" Target="../slideLayouts/slideLayout9.xml"/><Relationship Id="rId6" Type="http://schemas.openxmlformats.org/officeDocument/2006/relationships/hyperlink" Target="http://en.wikipedia.org/wiki/Europe" TargetMode="External"/><Relationship Id="rId5" Type="http://schemas.openxmlformats.org/officeDocument/2006/relationships/hyperlink" Target="http://en.wikipedia.org/wiki/Western_world" TargetMode="External"/><Relationship Id="rId10" Type="http://schemas.openxmlformats.org/officeDocument/2006/relationships/hyperlink" Target="http://en.wikipedia.org/wiki/Rain" TargetMode="External"/><Relationship Id="rId4" Type="http://schemas.openxmlformats.org/officeDocument/2006/relationships/hyperlink" Target="http://en.wikipedia.org/wiki/Wedding" TargetMode="External"/><Relationship Id="rId9" Type="http://schemas.openxmlformats.org/officeDocument/2006/relationships/hyperlink" Target="http://en.wikipedia.org/wiki/Darkling_beetle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874" y="721947"/>
            <a:ext cx="4859079" cy="1202373"/>
          </a:xfrm>
        </p:spPr>
        <p:txBody>
          <a:bodyPr/>
          <a:lstStyle/>
          <a:p>
            <a:r>
              <a:rPr lang="en-ZA" dirty="0" smtClean="0">
                <a:latin typeface="Century Gothic" panose="020B0502020202020204" pitchFamily="34" charset="0"/>
              </a:rPr>
              <a:t>QONGOTHWANE </a:t>
            </a:r>
            <a:br>
              <a:rPr lang="en-ZA" dirty="0" smtClean="0">
                <a:latin typeface="Century Gothic" panose="020B0502020202020204" pitchFamily="34" charset="0"/>
              </a:rPr>
            </a:br>
            <a:r>
              <a:rPr lang="en-ZA" dirty="0" smtClean="0">
                <a:latin typeface="Century Gothic" panose="020B0502020202020204" pitchFamily="34" charset="0"/>
              </a:rPr>
              <a:t>The Click Song</a:t>
            </a:r>
            <a:endParaRPr lang="en-ZA" dirty="0">
              <a:latin typeface="Century Gothic" panose="020B0502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5933" y="2094613"/>
            <a:ext cx="2469313" cy="1734322"/>
          </a:xfrm>
        </p:spPr>
        <p:txBody>
          <a:bodyPr>
            <a:normAutofit/>
          </a:bodyPr>
          <a:lstStyle/>
          <a:p>
            <a:pPr algn="ctr"/>
            <a:r>
              <a:rPr lang="en-ZA" sz="1400" dirty="0" smtClean="0"/>
              <a:t>A Folk Song</a:t>
            </a:r>
          </a:p>
          <a:p>
            <a:pPr algn="ctr"/>
            <a:r>
              <a:rPr lang="en-ZA" sz="1400" dirty="0" smtClean="0"/>
              <a:t>From: My Drum (Johannesburg, </a:t>
            </a:r>
            <a:r>
              <a:rPr lang="en-ZA" sz="1400" dirty="0" err="1" smtClean="0"/>
              <a:t>Abecedarius</a:t>
            </a:r>
            <a:r>
              <a:rPr lang="en-ZA" sz="1400" dirty="0" smtClean="0"/>
              <a:t> Books, 1988)</a:t>
            </a:r>
            <a:endParaRPr lang="en-ZA" sz="1400" dirty="0"/>
          </a:p>
        </p:txBody>
      </p:sp>
    </p:spTree>
    <p:extLst>
      <p:ext uri="{BB962C8B-B14F-4D97-AF65-F5344CB8AC3E}">
        <p14:creationId xmlns:p14="http://schemas.microsoft.com/office/powerpoint/2010/main" val="114241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38299" y="3346877"/>
            <a:ext cx="2442332" cy="3752540"/>
          </a:xfrm>
        </p:spPr>
        <p:txBody>
          <a:bodyPr/>
          <a:lstStyle/>
          <a:p>
            <a:r>
              <a:rPr lang="en-ZA" b="1" dirty="0" smtClean="0">
                <a:latin typeface="Century Gothic" panose="020B0502020202020204" pitchFamily="34" charset="0"/>
              </a:rPr>
              <a:t>Xhosa</a:t>
            </a:r>
          </a:p>
          <a:p>
            <a:r>
              <a:rPr lang="en-ZA" b="1" dirty="0" err="1" smtClean="0">
                <a:latin typeface="Century Gothic" panose="020B0502020202020204" pitchFamily="34" charset="0"/>
              </a:rPr>
              <a:t>Igqira</a:t>
            </a:r>
            <a:r>
              <a:rPr lang="en-ZA" b="1" dirty="0" smtClean="0">
                <a:latin typeface="Century Gothic" panose="020B0502020202020204" pitchFamily="34" charset="0"/>
              </a:rPr>
              <a:t> </a:t>
            </a:r>
            <a:r>
              <a:rPr lang="en-ZA" b="1" dirty="0" err="1" smtClean="0">
                <a:latin typeface="Century Gothic" panose="020B0502020202020204" pitchFamily="34" charset="0"/>
              </a:rPr>
              <a:t>lendlela</a:t>
            </a:r>
            <a:r>
              <a:rPr lang="en-ZA" b="1" dirty="0" smtClean="0">
                <a:latin typeface="Century Gothic" panose="020B0502020202020204" pitchFamily="34" charset="0"/>
              </a:rPr>
              <a:t> </a:t>
            </a:r>
            <a:r>
              <a:rPr lang="en-ZA" b="1" dirty="0" err="1" smtClean="0">
                <a:latin typeface="Century Gothic" panose="020B0502020202020204" pitchFamily="34" charset="0"/>
              </a:rPr>
              <a:t>nguqo</a:t>
            </a:r>
            <a:r>
              <a:rPr lang="en-ZA" b="1" dirty="0" smtClean="0">
                <a:latin typeface="Century Gothic" panose="020B0502020202020204" pitchFamily="34" charset="0"/>
              </a:rPr>
              <a:t> </a:t>
            </a:r>
            <a:r>
              <a:rPr lang="en-ZA" b="1" dirty="0" err="1" smtClean="0">
                <a:latin typeface="Century Gothic" panose="020B0502020202020204" pitchFamily="34" charset="0"/>
              </a:rPr>
              <a:t>ngqothwane</a:t>
            </a:r>
            <a:endParaRPr lang="en-ZA" b="1" dirty="0" smtClean="0">
              <a:latin typeface="Century Gothic" panose="020B0502020202020204" pitchFamily="34" charset="0"/>
            </a:endParaRPr>
          </a:p>
          <a:p>
            <a:r>
              <a:rPr lang="en-ZA" b="1" dirty="0" err="1" smtClean="0">
                <a:latin typeface="Century Gothic" panose="020B0502020202020204" pitchFamily="34" charset="0"/>
              </a:rPr>
              <a:t>Seqabele</a:t>
            </a:r>
            <a:r>
              <a:rPr lang="en-ZA" b="1" dirty="0" smtClean="0">
                <a:latin typeface="Century Gothic" panose="020B0502020202020204" pitchFamily="34" charset="0"/>
              </a:rPr>
              <a:t> </a:t>
            </a:r>
            <a:r>
              <a:rPr lang="en-ZA" b="1" dirty="0" err="1" smtClean="0">
                <a:latin typeface="Century Gothic" panose="020B0502020202020204" pitchFamily="34" charset="0"/>
              </a:rPr>
              <a:t>gqi</a:t>
            </a:r>
            <a:r>
              <a:rPr lang="en-ZA" b="1" dirty="0" smtClean="0">
                <a:latin typeface="Century Gothic" panose="020B0502020202020204" pitchFamily="34" charset="0"/>
              </a:rPr>
              <a:t> </a:t>
            </a:r>
            <a:r>
              <a:rPr lang="en-ZA" b="1" dirty="0" err="1" smtClean="0">
                <a:latin typeface="Century Gothic" panose="020B0502020202020204" pitchFamily="34" charset="0"/>
              </a:rPr>
              <a:t>thapha</a:t>
            </a:r>
            <a:r>
              <a:rPr lang="en-ZA" b="1" dirty="0" smtClean="0">
                <a:latin typeface="Century Gothic" panose="020B0502020202020204" pitchFamily="34" charset="0"/>
              </a:rPr>
              <a:t> </a:t>
            </a:r>
            <a:r>
              <a:rPr lang="en-ZA" b="1" dirty="0" err="1" smtClean="0">
                <a:latin typeface="Century Gothic" panose="020B0502020202020204" pitchFamily="34" charset="0"/>
              </a:rPr>
              <a:t>bathi</a:t>
            </a:r>
            <a:r>
              <a:rPr lang="en-ZA" b="1" dirty="0" smtClean="0">
                <a:latin typeface="Century Gothic" panose="020B0502020202020204" pitchFamily="34" charset="0"/>
              </a:rPr>
              <a:t> </a:t>
            </a:r>
            <a:r>
              <a:rPr lang="en-ZA" b="1" dirty="0" err="1" smtClean="0">
                <a:latin typeface="Century Gothic" panose="020B0502020202020204" pitchFamily="34" charset="0"/>
              </a:rPr>
              <a:t>nguqo</a:t>
            </a:r>
            <a:r>
              <a:rPr lang="en-ZA" b="1" dirty="0" smtClean="0">
                <a:latin typeface="Century Gothic" panose="020B0502020202020204" pitchFamily="34" charset="0"/>
              </a:rPr>
              <a:t> </a:t>
            </a:r>
            <a:r>
              <a:rPr lang="en-ZA" b="1" dirty="0" err="1" smtClean="0">
                <a:latin typeface="Century Gothic" panose="020B0502020202020204" pitchFamily="34" charset="0"/>
              </a:rPr>
              <a:t>ngqothwane</a:t>
            </a:r>
            <a:endParaRPr lang="en-ZA" b="1" dirty="0" smtClean="0">
              <a:latin typeface="Century Gothic" panose="020B0502020202020204" pitchFamily="34" charset="0"/>
            </a:endParaRPr>
          </a:p>
          <a:p>
            <a:endParaRPr lang="en-ZA" dirty="0">
              <a:latin typeface="Century Gothic" panose="020B0502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2</a:t>
            </a:fld>
            <a:endParaRPr lang="en-ZA" dirty="0"/>
          </a:p>
        </p:txBody>
      </p:sp>
      <p:pic>
        <p:nvPicPr>
          <p:cNvPr id="5" name="Picture Placeholder 1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6172" t="720" r="-29985" b="55634"/>
          <a:stretch/>
        </p:blipFill>
        <p:spPr>
          <a:xfrm>
            <a:off x="414670" y="467833"/>
            <a:ext cx="6900529" cy="2595311"/>
          </a:xfrm>
          <a:solidFill>
            <a:schemeClr val="tx2"/>
          </a:solidFill>
        </p:spPr>
      </p:pic>
      <p:sp>
        <p:nvSpPr>
          <p:cNvPr id="4" name="Rectangle 3"/>
          <p:cNvSpPr/>
          <p:nvPr/>
        </p:nvSpPr>
        <p:spPr>
          <a:xfrm>
            <a:off x="3864934" y="3346877"/>
            <a:ext cx="377825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ZA" b="1" dirty="0">
                <a:latin typeface="Century Gothic" panose="020B0502020202020204" pitchFamily="34" charset="0"/>
              </a:rPr>
              <a:t>English</a:t>
            </a:r>
          </a:p>
          <a:p>
            <a:r>
              <a:rPr lang="en-ZA" dirty="0">
                <a:latin typeface="Century Gothic" panose="020B0502020202020204" pitchFamily="34" charset="0"/>
              </a:rPr>
              <a:t>The doctor of the road is the beetle.</a:t>
            </a:r>
          </a:p>
          <a:p>
            <a:r>
              <a:rPr lang="en-ZA" dirty="0">
                <a:latin typeface="Century Gothic" panose="020B0502020202020204" pitchFamily="34" charset="0"/>
              </a:rPr>
              <a:t>He climbed past this way.</a:t>
            </a:r>
          </a:p>
          <a:p>
            <a:r>
              <a:rPr lang="en-ZA" dirty="0">
                <a:latin typeface="Century Gothic" panose="020B0502020202020204" pitchFamily="34" charset="0"/>
              </a:rPr>
              <a:t>They say it is the beetle.</a:t>
            </a:r>
          </a:p>
          <a:p>
            <a:r>
              <a:rPr lang="en-ZA" dirty="0">
                <a:latin typeface="Century Gothic" panose="020B0502020202020204" pitchFamily="34" charset="0"/>
              </a:rPr>
              <a:t>Oh! It is the beetle.</a:t>
            </a:r>
          </a:p>
        </p:txBody>
      </p:sp>
    </p:spTree>
    <p:extLst>
      <p:ext uri="{BB962C8B-B14F-4D97-AF65-F5344CB8AC3E}">
        <p14:creationId xmlns:p14="http://schemas.microsoft.com/office/powerpoint/2010/main" val="1431063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99731" y="467833"/>
            <a:ext cx="6683470" cy="4292708"/>
          </a:xfrm>
        </p:spPr>
        <p:txBody>
          <a:bodyPr>
            <a:normAutofit fontScale="92500"/>
          </a:bodyPr>
          <a:lstStyle/>
          <a:p>
            <a:r>
              <a:rPr lang="en-ZA" sz="2000" b="1" i="1" dirty="0" err="1" smtClean="0">
                <a:latin typeface="Century Gothic" panose="020B0502020202020204" pitchFamily="34" charset="0"/>
              </a:rPr>
              <a:t>Qongqothwane</a:t>
            </a:r>
            <a:r>
              <a:rPr lang="en-ZA" sz="2000" dirty="0" smtClean="0">
                <a:latin typeface="Century Gothic" panose="020B0502020202020204" pitchFamily="34" charset="0"/>
              </a:rPr>
              <a:t> </a:t>
            </a:r>
            <a:r>
              <a:rPr lang="en-ZA" sz="2100" dirty="0">
                <a:latin typeface="Century Gothic" panose="020B0502020202020204" pitchFamily="34" charset="0"/>
              </a:rPr>
              <a:t>is a traditional song of the </a:t>
            </a:r>
            <a:r>
              <a:rPr lang="en-ZA" sz="2100" dirty="0">
                <a:latin typeface="Century Gothic" panose="020B0502020202020204" pitchFamily="34" charset="0"/>
                <a:hlinkClick r:id="rId2" tooltip="Xhosa people"/>
              </a:rPr>
              <a:t>Xhosa</a:t>
            </a:r>
            <a:r>
              <a:rPr lang="en-ZA" sz="2100" dirty="0">
                <a:latin typeface="Century Gothic" panose="020B0502020202020204" pitchFamily="34" charset="0"/>
              </a:rPr>
              <a:t> people of </a:t>
            </a:r>
            <a:r>
              <a:rPr lang="en-ZA" sz="2100" dirty="0">
                <a:latin typeface="Century Gothic" panose="020B0502020202020204" pitchFamily="34" charset="0"/>
                <a:hlinkClick r:id="rId3" tooltip="South Africa"/>
              </a:rPr>
              <a:t>South Africa</a:t>
            </a:r>
            <a:r>
              <a:rPr lang="en-ZA" sz="2100" dirty="0">
                <a:latin typeface="Century Gothic" panose="020B0502020202020204" pitchFamily="34" charset="0"/>
              </a:rPr>
              <a:t>. It is sung at </a:t>
            </a:r>
            <a:r>
              <a:rPr lang="en-ZA" sz="2100" dirty="0">
                <a:latin typeface="Century Gothic" panose="020B0502020202020204" pitchFamily="34" charset="0"/>
                <a:hlinkClick r:id="rId4" tooltip="Wedding"/>
              </a:rPr>
              <a:t>weddings</a:t>
            </a:r>
            <a:r>
              <a:rPr lang="en-ZA" sz="2100" dirty="0">
                <a:latin typeface="Century Gothic" panose="020B0502020202020204" pitchFamily="34" charset="0"/>
              </a:rPr>
              <a:t> to bring good fortune. In the </a:t>
            </a:r>
            <a:r>
              <a:rPr lang="en-ZA" sz="2100" dirty="0">
                <a:latin typeface="Century Gothic" panose="020B0502020202020204" pitchFamily="34" charset="0"/>
                <a:hlinkClick r:id="rId5" tooltip="Western world"/>
              </a:rPr>
              <a:t>western world</a:t>
            </a:r>
            <a:r>
              <a:rPr lang="en-ZA" sz="2100" dirty="0">
                <a:latin typeface="Century Gothic" panose="020B0502020202020204" pitchFamily="34" charset="0"/>
              </a:rPr>
              <a:t> it is mainly known as The Click Song, a nickname given to the song by </a:t>
            </a:r>
            <a:r>
              <a:rPr lang="en-ZA" sz="2100" dirty="0">
                <a:latin typeface="Century Gothic" panose="020B0502020202020204" pitchFamily="34" charset="0"/>
                <a:hlinkClick r:id="rId6" tooltip="Europe"/>
              </a:rPr>
              <a:t>European</a:t>
            </a:r>
            <a:r>
              <a:rPr lang="en-ZA" sz="2100" dirty="0">
                <a:latin typeface="Century Gothic" panose="020B0502020202020204" pitchFamily="34" charset="0"/>
              </a:rPr>
              <a:t> colonials who could not pronounce its </a:t>
            </a:r>
            <a:r>
              <a:rPr lang="en-ZA" sz="2100" dirty="0">
                <a:latin typeface="Century Gothic" panose="020B0502020202020204" pitchFamily="34" charset="0"/>
                <a:hlinkClick r:id="rId7" tooltip="Xhosa language"/>
              </a:rPr>
              <a:t>Xhosa</a:t>
            </a:r>
            <a:r>
              <a:rPr lang="en-ZA" sz="2100" dirty="0">
                <a:latin typeface="Century Gothic" panose="020B0502020202020204" pitchFamily="34" charset="0"/>
              </a:rPr>
              <a:t> title, which has many </a:t>
            </a:r>
            <a:r>
              <a:rPr lang="en-ZA" sz="2100" dirty="0">
                <a:latin typeface="Century Gothic" panose="020B0502020202020204" pitchFamily="34" charset="0"/>
                <a:hlinkClick r:id="rId8" tooltip="Click consonant"/>
              </a:rPr>
              <a:t>click consonants</a:t>
            </a:r>
            <a:r>
              <a:rPr lang="en-ZA" sz="2100" dirty="0">
                <a:latin typeface="Century Gothic" panose="020B0502020202020204" pitchFamily="34" charset="0"/>
              </a:rPr>
              <a:t> in it. </a:t>
            </a:r>
          </a:p>
          <a:p>
            <a:r>
              <a:rPr lang="en-ZA" sz="2000" dirty="0" smtClean="0">
                <a:latin typeface="Century Gothic" panose="020B0502020202020204" pitchFamily="34" charset="0"/>
              </a:rPr>
              <a:t>The </a:t>
            </a:r>
            <a:r>
              <a:rPr lang="en-ZA" sz="2000" dirty="0">
                <a:latin typeface="Century Gothic" panose="020B0502020202020204" pitchFamily="34" charset="0"/>
              </a:rPr>
              <a:t>Xhosa title literally means "knock-knock beetle", which is a popular name for various species of </a:t>
            </a:r>
            <a:r>
              <a:rPr lang="en-ZA" sz="2000" dirty="0">
                <a:latin typeface="Century Gothic" panose="020B0502020202020204" pitchFamily="34" charset="0"/>
                <a:hlinkClick r:id="rId9" tooltip="Darkling beetle"/>
              </a:rPr>
              <a:t>darkling beetles</a:t>
            </a:r>
            <a:r>
              <a:rPr lang="en-ZA" sz="2000" dirty="0">
                <a:latin typeface="Century Gothic" panose="020B0502020202020204" pitchFamily="34" charset="0"/>
              </a:rPr>
              <a:t> that make a distinctive knocking sound by tapping their abdomens on the ground. These beetles are believed by the Xhosa to bring good luck and </a:t>
            </a:r>
            <a:r>
              <a:rPr lang="en-ZA" sz="2000" dirty="0">
                <a:latin typeface="Century Gothic" panose="020B0502020202020204" pitchFamily="34" charset="0"/>
                <a:hlinkClick r:id="rId10" tooltip="Rain"/>
              </a:rPr>
              <a:t>rain</a:t>
            </a:r>
            <a:r>
              <a:rPr lang="en-ZA" sz="2000" dirty="0" smtClean="0">
                <a:latin typeface="Century Gothic" panose="020B0502020202020204" pitchFamily="34" charset="0"/>
              </a:rPr>
              <a:t>. </a:t>
            </a:r>
            <a:r>
              <a:rPr lang="en-ZA" sz="2000" dirty="0">
                <a:latin typeface="Century Gothic" panose="020B0502020202020204" pitchFamily="34" charset="0"/>
              </a:rPr>
              <a:t>The song was made popular by one of South Africa’s well known artists, </a:t>
            </a:r>
            <a:r>
              <a:rPr lang="en-ZA" sz="2000" dirty="0" smtClean="0">
                <a:latin typeface="Century Gothic" panose="020B0502020202020204" pitchFamily="34" charset="0"/>
              </a:rPr>
              <a:t>Miriam </a:t>
            </a:r>
            <a:r>
              <a:rPr lang="en-ZA" sz="2000" dirty="0" err="1">
                <a:latin typeface="Century Gothic" panose="020B0502020202020204" pitchFamily="34" charset="0"/>
              </a:rPr>
              <a:t>Makeba</a:t>
            </a:r>
            <a:r>
              <a:rPr lang="en-ZA" sz="2000" dirty="0">
                <a:latin typeface="Century Gothic" panose="020B0502020202020204" pitchFamily="34" charset="0"/>
              </a:rPr>
              <a:t>. </a:t>
            </a:r>
            <a:endParaRPr lang="en-ZA" sz="2000" dirty="0" smtClean="0">
              <a:latin typeface="Century Gothic" panose="020B0502020202020204" pitchFamily="34" charset="0"/>
            </a:endParaRPr>
          </a:p>
          <a:p>
            <a:r>
              <a:rPr lang="en-ZA" sz="2000" dirty="0" smtClean="0">
                <a:latin typeface="Century Gothic" panose="020B0502020202020204" pitchFamily="34" charset="0"/>
              </a:rPr>
              <a:t>(Notes from Wikipedia)</a:t>
            </a:r>
            <a:endParaRPr lang="en-ZA" sz="2000" dirty="0">
              <a:latin typeface="Century Gothic" panose="020B0502020202020204" pitchFamily="34" charset="0"/>
            </a:endParaRPr>
          </a:p>
          <a:p>
            <a:endParaRPr lang="en-ZA" sz="2000" dirty="0">
              <a:latin typeface="Century Gothic" panose="020B0502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3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568257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smtClean="0"/>
              <a:t>QONGOTHWANE</a:t>
            </a:r>
            <a:br>
              <a:rPr lang="en-ZA" dirty="0" smtClean="0"/>
            </a:br>
            <a:r>
              <a:rPr lang="en-ZA" dirty="0" smtClean="0"/>
              <a:t>The Click Song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997841" y="3242930"/>
            <a:ext cx="2952085" cy="527933"/>
          </a:xfrm>
        </p:spPr>
        <p:txBody>
          <a:bodyPr>
            <a:normAutofit/>
          </a:bodyPr>
          <a:lstStyle/>
          <a:p>
            <a:r>
              <a:rPr lang="en-ZA" sz="1100" dirty="0" smtClean="0">
                <a:solidFill>
                  <a:schemeClr val="tx1"/>
                </a:solidFill>
              </a:rPr>
              <a:t>© </a:t>
            </a:r>
            <a:r>
              <a:rPr lang="en-ZA" sz="1100" dirty="0" err="1" smtClean="0">
                <a:solidFill>
                  <a:schemeClr val="tx1"/>
                </a:solidFill>
              </a:rPr>
              <a:t>Meyerowitz</a:t>
            </a:r>
            <a:r>
              <a:rPr lang="en-ZA" sz="1100" dirty="0" smtClean="0">
                <a:solidFill>
                  <a:schemeClr val="tx1"/>
                </a:solidFill>
              </a:rPr>
              <a:t> B, </a:t>
            </a:r>
            <a:r>
              <a:rPr lang="en-ZA" sz="1100" dirty="0" err="1" smtClean="0">
                <a:solidFill>
                  <a:schemeClr val="tx1"/>
                </a:solidFill>
              </a:rPr>
              <a:t>Copans</a:t>
            </a:r>
            <a:r>
              <a:rPr lang="en-ZA" sz="1100" dirty="0" smtClean="0">
                <a:solidFill>
                  <a:schemeClr val="tx1"/>
                </a:solidFill>
              </a:rPr>
              <a:t> J, and Welch T</a:t>
            </a:r>
            <a:endParaRPr lang="en-ZA" sz="1100" dirty="0">
              <a:solidFill>
                <a:schemeClr val="tx1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746689" y="1615930"/>
            <a:ext cx="2650603" cy="2406394"/>
          </a:xfrm>
          <a:prstGeom prst="rect">
            <a:avLst/>
          </a:prstGeom>
          <a:solidFill>
            <a:schemeClr val="tx2"/>
          </a:solidFill>
        </p:spPr>
        <p:txBody>
          <a:bodyPr vert="horz" lIns="73655" tIns="36827" rIns="73655" bIns="36827" rtlCol="0">
            <a:normAutofit/>
          </a:bodyPr>
          <a:lstStyle>
            <a:lvl1pPr marL="0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 baseline="0">
                <a:solidFill>
                  <a:schemeClr val="accent6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368275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2pPr>
            <a:lvl3pPr marL="736549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3pPr>
            <a:lvl4pPr marL="1104824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4pPr>
            <a:lvl5pPr marL="147309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5pPr>
            <a:lvl6pPr marL="1841373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0964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77922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946197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ZA" dirty="0" smtClean="0"/>
          </a:p>
          <a:p>
            <a:r>
              <a:rPr lang="en-ZA" sz="1200" dirty="0" smtClean="0"/>
              <a:t>From</a:t>
            </a:r>
          </a:p>
          <a:p>
            <a:r>
              <a:rPr lang="en-ZA" sz="1200" dirty="0" smtClean="0"/>
              <a:t>Barbara </a:t>
            </a:r>
            <a:r>
              <a:rPr lang="en-ZA" sz="1200" dirty="0" err="1" smtClean="0"/>
              <a:t>Meyerowitz</a:t>
            </a:r>
            <a:r>
              <a:rPr lang="en-ZA" sz="1200" dirty="0" smtClean="0"/>
              <a:t>, </a:t>
            </a:r>
            <a:r>
              <a:rPr lang="en-ZA" sz="1200" dirty="0" err="1" smtClean="0"/>
              <a:t>Jennette</a:t>
            </a:r>
            <a:r>
              <a:rPr lang="en-ZA" sz="1200" dirty="0" smtClean="0"/>
              <a:t> </a:t>
            </a:r>
            <a:r>
              <a:rPr lang="en-ZA" sz="1200" dirty="0" err="1" smtClean="0"/>
              <a:t>Copans</a:t>
            </a:r>
            <a:r>
              <a:rPr lang="en-ZA" sz="1200" dirty="0" smtClean="0"/>
              <a:t>, Tessa Welch (</a:t>
            </a:r>
            <a:r>
              <a:rPr lang="en-ZA" sz="1200" dirty="0" err="1" smtClean="0"/>
              <a:t>eds</a:t>
            </a:r>
            <a:r>
              <a:rPr lang="en-ZA" sz="1200" dirty="0" smtClean="0"/>
              <a:t>). 1988. </a:t>
            </a:r>
            <a:r>
              <a:rPr lang="en-ZA" sz="1200" b="1" i="1" dirty="0" smtClean="0"/>
              <a:t>My Drum</a:t>
            </a:r>
            <a:r>
              <a:rPr lang="en-ZA" sz="1200" i="1" dirty="0" smtClean="0"/>
              <a:t>. </a:t>
            </a:r>
            <a:r>
              <a:rPr lang="en-ZA" sz="1200" dirty="0" smtClean="0"/>
              <a:t>Johannesburg, </a:t>
            </a:r>
            <a:r>
              <a:rPr lang="en-ZA" sz="1200" smtClean="0"/>
              <a:t>Abecedarius</a:t>
            </a:r>
            <a:r>
              <a:rPr lang="en-ZA" sz="1200" dirty="0" smtClean="0"/>
              <a:t> </a:t>
            </a:r>
            <a:r>
              <a:rPr lang="en-ZA" sz="1200" dirty="0" smtClean="0"/>
              <a:t>Books.</a:t>
            </a:r>
            <a:endParaRPr lang="en-ZA" sz="10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1084" y="3680749"/>
            <a:ext cx="873027" cy="341576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ZA" dirty="0" smtClean="0"/>
              <a:t> 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79926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 Colours">
      <a:dk1>
        <a:sysClr val="windowText" lastClr="000000"/>
      </a:dk1>
      <a:lt1>
        <a:sysClr val="window" lastClr="FFFFFF"/>
      </a:lt1>
      <a:dk2>
        <a:srgbClr val="8ECCD2"/>
      </a:dk2>
      <a:lt2>
        <a:srgbClr val="B65C8C"/>
      </a:lt2>
      <a:accent1>
        <a:srgbClr val="D18129"/>
      </a:accent1>
      <a:accent2>
        <a:srgbClr val="D89F2D"/>
      </a:accent2>
      <a:accent3>
        <a:srgbClr val="ADA634"/>
      </a:accent3>
      <a:accent4>
        <a:srgbClr val="808438"/>
      </a:accent4>
      <a:accent5>
        <a:srgbClr val="358888"/>
      </a:accent5>
      <a:accent6>
        <a:srgbClr val="2E73A4"/>
      </a:accent6>
      <a:hlink>
        <a:srgbClr val="12679B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ASP Colours">
      <a:dk1>
        <a:sysClr val="windowText" lastClr="000000"/>
      </a:dk1>
      <a:lt1>
        <a:sysClr val="window" lastClr="FFFFFF"/>
      </a:lt1>
      <a:dk2>
        <a:srgbClr val="8ECCD2"/>
      </a:dk2>
      <a:lt2>
        <a:srgbClr val="B65C8C"/>
      </a:lt2>
      <a:accent1>
        <a:srgbClr val="D18129"/>
      </a:accent1>
      <a:accent2>
        <a:srgbClr val="D89F2D"/>
      </a:accent2>
      <a:accent3>
        <a:srgbClr val="ADA634"/>
      </a:accent3>
      <a:accent4>
        <a:srgbClr val="808438"/>
      </a:accent4>
      <a:accent5>
        <a:srgbClr val="358888"/>
      </a:accent5>
      <a:accent6>
        <a:srgbClr val="2E73A4"/>
      </a:accent6>
      <a:hlink>
        <a:srgbClr val="12679B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2ED1A76A930F4F829A863EC4A2EB06" ma:contentTypeVersion="0" ma:contentTypeDescription="Create a new document." ma:contentTypeScope="" ma:versionID="71bc256c68b347255def54578a5a02e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7A52E21-B4D3-45E2-A331-76A9D4123F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7AB210E-1B18-4E1D-BA6A-63FF661BE515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150DC60-5DA1-4FCD-9433-00D40525543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224</Words>
  <Application>Microsoft Office PowerPoint</Application>
  <PresentationFormat>Custom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Gothic</vt:lpstr>
      <vt:lpstr>Office Theme</vt:lpstr>
      <vt:lpstr>1_Office Theme</vt:lpstr>
      <vt:lpstr>QONGOTHWANE  The Click Song</vt:lpstr>
      <vt:lpstr>PowerPoint Presentation</vt:lpstr>
      <vt:lpstr>PowerPoint Presentation</vt:lpstr>
      <vt:lpstr>QONGOTHWANE The Click Song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</dc:creator>
  <cp:lastModifiedBy>Juliet</cp:lastModifiedBy>
  <cp:revision>53</cp:revision>
  <dcterms:created xsi:type="dcterms:W3CDTF">2013-05-14T11:31:04Z</dcterms:created>
  <dcterms:modified xsi:type="dcterms:W3CDTF">2013-07-22T08:04:56Z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0x010100392ED1A76A930F4F829A863EC4A2EB06</vt:lpwstr>
  </property>
</Properties>
</file>