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4" r:id="rId19"/>
    <p:sldId id="273" r:id="rId20"/>
  </p:sldIdLst>
  <p:sldSz cx="7561263" cy="5329238"/>
  <p:notesSz cx="9144000" cy="6858000"/>
  <p:defaultTextStyle>
    <a:defPPr>
      <a:defRPr lang="en-US"/>
    </a:defPPr>
    <a:lvl1pPr marL="0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422" y="126"/>
      </p:cViewPr>
      <p:guideLst>
        <p:guide orient="horz" pos="167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7890B-D44C-4540-957B-B4C9F45062C7}" type="datetimeFigureOut">
              <a:rPr lang="en-ZA" smtClean="0"/>
              <a:t>2013/08/02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7963" y="514350"/>
            <a:ext cx="36480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EEE3E-DF14-4B9E-B3EA-B4FE4A7022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503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EEE3E-DF14-4B9E-B3EA-B4FE4A70224C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224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>
            <a:off x="0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43" y="690048"/>
            <a:ext cx="2463488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573" y="1892422"/>
            <a:ext cx="2392781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4417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229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191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924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2851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72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8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9228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85388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241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b="80630"/>
          <a:stretch/>
        </p:blipFill>
        <p:spPr>
          <a:xfrm>
            <a:off x="0" y="75775"/>
            <a:ext cx="3245848" cy="79290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3781424" y="4073097"/>
            <a:ext cx="3462933" cy="879033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>
            <a:lvl1pPr marL="0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68275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549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4824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09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373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0964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7922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197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work is licensed under a Creative Commons </a:t>
            </a: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Attribution-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NonCommercial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3.0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Unported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License.</a:t>
            </a:r>
          </a:p>
          <a:p>
            <a:pPr>
              <a:lnSpc>
                <a:spcPts val="800"/>
              </a:lnSpc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Disclaimer: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Ullat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auditis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eatium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quatis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eate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eiciendel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omniscit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fugitat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Puda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sum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faccatus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et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aliquae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reperit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Nullupis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maionec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eperum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perchitint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rerut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ZA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17" y="3749037"/>
            <a:ext cx="694945" cy="237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24" y="3657603"/>
            <a:ext cx="1072898" cy="12313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778520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1833857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5761" y="1624261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Writer: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5761" y="229058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Illustrations: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65761" y="293865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Design &amp; Layout: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5036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15468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22977" y="564763"/>
            <a:ext cx="2979824" cy="2979824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6333" y="3986213"/>
            <a:ext cx="832206" cy="411162"/>
          </a:xfrm>
        </p:spPr>
        <p:txBody>
          <a:bodyPr>
            <a:noAutofit/>
          </a:bodyPr>
          <a:lstStyle>
            <a:lvl1pPr algn="ctr">
              <a:lnSpc>
                <a:spcPts val="1200"/>
              </a:lnSpc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Reading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946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736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 flipH="1">
            <a:off x="4315415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7775" y="690048"/>
            <a:ext cx="2119454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0106" y="1892422"/>
            <a:ext cx="2127124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ull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916" y="690048"/>
            <a:ext cx="4579430" cy="1202373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2630" y="1892422"/>
            <a:ext cx="4596002" cy="2000309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ure with Text Bo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570842" y="1624590"/>
            <a:ext cx="4419578" cy="2080058"/>
          </a:xfrm>
          <a:solidFill>
            <a:schemeClr val="tx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7106" y="1770017"/>
            <a:ext cx="4167051" cy="924591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0371" y="2694610"/>
            <a:ext cx="4160521" cy="858488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3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21815"/>
          <a:stretch/>
        </p:blipFill>
        <p:spPr>
          <a:xfrm>
            <a:off x="1619793" y="1162594"/>
            <a:ext cx="5941469" cy="41666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1296568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0" y="566641"/>
            <a:ext cx="1637181" cy="729927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2351905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1" y="214230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Writer: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761" y="2808635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Illustrations: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5761" y="345670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Design &amp; Layout: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302171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67273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280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47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8451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976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Full Page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439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93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3" y="213417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1243489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7561263" cy="5329238"/>
            <a:chOff x="0" y="0"/>
            <a:chExt cx="7561263" cy="532923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360000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4785506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6000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20436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8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70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736549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36549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4024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2300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90574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58849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youtube.com/watch?v=li8tklIflM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766" y="335718"/>
            <a:ext cx="4579430" cy="1202373"/>
          </a:xfrm>
        </p:spPr>
        <p:txBody>
          <a:bodyPr/>
          <a:lstStyle/>
          <a:p>
            <a:r>
              <a:rPr lang="en-ZA" dirty="0" smtClean="0"/>
              <a:t>The Tree Wife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630" y="1526662"/>
            <a:ext cx="4596002" cy="2588138"/>
          </a:xfrm>
        </p:spPr>
        <p:txBody>
          <a:bodyPr/>
          <a:lstStyle/>
          <a:p>
            <a:r>
              <a:rPr lang="en-ZA" dirty="0" smtClean="0"/>
              <a:t>Adapted by Tessa Welch from the Xhosa folktale, Kamiyo of  the River</a:t>
            </a:r>
          </a:p>
          <a:p>
            <a:r>
              <a:rPr lang="en-ZA" dirty="0" smtClean="0"/>
              <a:t>Illustrations by Jemma Kahn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62" y="2169757"/>
            <a:ext cx="2276848" cy="180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8700" y="3291840"/>
            <a:ext cx="5063490" cy="1337310"/>
          </a:xfrm>
        </p:spPr>
        <p:txBody>
          <a:bodyPr>
            <a:normAutofit fontScale="92500"/>
          </a:bodyPr>
          <a:lstStyle/>
          <a:p>
            <a:r>
              <a:rPr lang="en-ZA" sz="1800" dirty="0" smtClean="0">
                <a:latin typeface="Century Gothic" pitchFamily="34" charset="0"/>
              </a:rPr>
              <a:t>She gave them her apron, and they flew over the hill, over the river, back to her husband.</a:t>
            </a:r>
          </a:p>
          <a:p>
            <a:r>
              <a:rPr lang="en-ZA" sz="1800" dirty="0" smtClean="0">
                <a:latin typeface="Century Gothic" pitchFamily="34" charset="0"/>
              </a:rPr>
              <a:t>He held the apron to his face, and was comforted for a little while.  </a:t>
            </a:r>
            <a:endParaRPr lang="en-ZA" sz="18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r="3241"/>
          <a:stretch>
            <a:fillRect/>
          </a:stretch>
        </p:blipFill>
        <p:spPr>
          <a:xfrm>
            <a:off x="1076960" y="171450"/>
            <a:ext cx="4767627" cy="3155619"/>
          </a:xfrm>
        </p:spPr>
      </p:pic>
    </p:spTree>
    <p:extLst>
      <p:ext uri="{BB962C8B-B14F-4D97-AF65-F5344CB8AC3E}">
        <p14:creationId xmlns:p14="http://schemas.microsoft.com/office/powerpoint/2010/main" val="34045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4742" y="605790"/>
            <a:ext cx="3566158" cy="3771900"/>
          </a:xfrm>
        </p:spPr>
        <p:txBody>
          <a:bodyPr>
            <a:noAutofit/>
          </a:bodyPr>
          <a:lstStyle/>
          <a:p>
            <a:r>
              <a:rPr lang="en-ZA" sz="1800" dirty="0">
                <a:latin typeface="Century Gothic" pitchFamily="34" charset="0"/>
              </a:rPr>
              <a:t>But </a:t>
            </a:r>
            <a:r>
              <a:rPr lang="en-ZA" sz="1800" dirty="0" smtClean="0">
                <a:latin typeface="Century Gothic" pitchFamily="34" charset="0"/>
              </a:rPr>
              <a:t>his </a:t>
            </a:r>
            <a:r>
              <a:rPr lang="en-ZA" sz="1800" dirty="0">
                <a:latin typeface="Century Gothic" pitchFamily="34" charset="0"/>
              </a:rPr>
              <a:t>longing did not go away. </a:t>
            </a:r>
            <a:endParaRPr lang="en-ZA" sz="1800" dirty="0" smtClean="0">
              <a:latin typeface="Century Gothic" pitchFamily="34" charset="0"/>
            </a:endParaRPr>
          </a:p>
          <a:p>
            <a:r>
              <a:rPr lang="en-ZA" sz="1800" dirty="0" smtClean="0">
                <a:latin typeface="Century Gothic" pitchFamily="34" charset="0"/>
              </a:rPr>
              <a:t>So again </a:t>
            </a:r>
            <a:r>
              <a:rPr lang="en-ZA" sz="1800" dirty="0">
                <a:latin typeface="Century Gothic" pitchFamily="34" charset="0"/>
              </a:rPr>
              <a:t>he sent his doves to sing to </a:t>
            </a:r>
            <a:r>
              <a:rPr lang="en-ZA" sz="1800" dirty="0" smtClean="0">
                <a:latin typeface="Century Gothic" pitchFamily="34" charset="0"/>
              </a:rPr>
              <a:t>her:</a:t>
            </a:r>
            <a:endParaRPr lang="en-ZA" sz="1800" dirty="0">
              <a:latin typeface="Century Gothic" pitchFamily="34" charset="0"/>
            </a:endParaRPr>
          </a:p>
          <a:p>
            <a:r>
              <a:rPr lang="en-ZA" sz="1800" i="1" dirty="0" smtClean="0">
                <a:latin typeface="Century Gothic" pitchFamily="34" charset="0"/>
              </a:rPr>
              <a:t>Tree </a:t>
            </a:r>
            <a:r>
              <a:rPr lang="en-ZA" sz="1800" i="1" dirty="0">
                <a:latin typeface="Century Gothic" pitchFamily="34" charset="0"/>
              </a:rPr>
              <a:t>woman, tree woman</a:t>
            </a:r>
          </a:p>
          <a:p>
            <a:r>
              <a:rPr lang="en-ZA" sz="1800" i="1" dirty="0">
                <a:latin typeface="Century Gothic" pitchFamily="34" charset="0"/>
              </a:rPr>
              <a:t>More beautiful than </a:t>
            </a:r>
            <a:r>
              <a:rPr lang="en-ZA" sz="1800" i="1" dirty="0" smtClean="0">
                <a:latin typeface="Century Gothic" pitchFamily="34" charset="0"/>
              </a:rPr>
              <a:t>any other</a:t>
            </a:r>
            <a:endParaRPr lang="en-ZA" sz="1800" i="1" dirty="0">
              <a:latin typeface="Century Gothic" pitchFamily="34" charset="0"/>
            </a:endParaRPr>
          </a:p>
          <a:p>
            <a:r>
              <a:rPr lang="en-ZA" sz="1800" i="1" dirty="0">
                <a:latin typeface="Century Gothic" pitchFamily="34" charset="0"/>
              </a:rPr>
              <a:t>Your husband </a:t>
            </a:r>
            <a:r>
              <a:rPr lang="en-ZA" sz="1800" i="1" dirty="0" smtClean="0">
                <a:latin typeface="Century Gothic" pitchFamily="34" charset="0"/>
              </a:rPr>
              <a:t>has sent </a:t>
            </a:r>
            <a:r>
              <a:rPr lang="en-ZA" sz="1800" i="1" dirty="0">
                <a:latin typeface="Century Gothic" pitchFamily="34" charset="0"/>
              </a:rPr>
              <a:t>us</a:t>
            </a:r>
          </a:p>
          <a:p>
            <a:r>
              <a:rPr lang="en-ZA" sz="1800" i="1" dirty="0">
                <a:latin typeface="Century Gothic" pitchFamily="34" charset="0"/>
              </a:rPr>
              <a:t>To bring back your </a:t>
            </a:r>
            <a:r>
              <a:rPr lang="en-ZA" sz="1800" i="1" dirty="0" smtClean="0">
                <a:latin typeface="Century Gothic" pitchFamily="34" charset="0"/>
              </a:rPr>
              <a:t>head ring!</a:t>
            </a:r>
          </a:p>
          <a:p>
            <a:endParaRPr lang="en-ZA" sz="1800" dirty="0" smtClean="0">
              <a:latin typeface="Century Gothic" pitchFamily="34" charset="0"/>
            </a:endParaRPr>
          </a:p>
          <a:p>
            <a:r>
              <a:rPr lang="en-ZA" sz="1800" dirty="0" smtClean="0">
                <a:latin typeface="Century Gothic" pitchFamily="34" charset="0"/>
              </a:rPr>
              <a:t>And back they flew with the head ring, the sign of a married woman. </a:t>
            </a:r>
            <a:endParaRPr lang="en-ZA" sz="1800" dirty="0">
              <a:latin typeface="Century Gothic" pitchFamily="34" charset="0"/>
            </a:endParaRPr>
          </a:p>
          <a:p>
            <a:endParaRPr lang="en-ZA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3186"/>
          <a:stretch>
            <a:fillRect/>
          </a:stretch>
        </p:blipFill>
        <p:spPr>
          <a:xfrm>
            <a:off x="292463" y="1200149"/>
            <a:ext cx="3175907" cy="3175907"/>
          </a:xfrm>
        </p:spPr>
      </p:pic>
    </p:spTree>
    <p:extLst>
      <p:ext uri="{BB962C8B-B14F-4D97-AF65-F5344CB8AC3E}">
        <p14:creationId xmlns:p14="http://schemas.microsoft.com/office/powerpoint/2010/main" val="119751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14700" y="1085849"/>
            <a:ext cx="3834211" cy="3486151"/>
          </a:xfrm>
        </p:spPr>
        <p:txBody>
          <a:bodyPr>
            <a:normAutofit/>
          </a:bodyPr>
          <a:lstStyle/>
          <a:p>
            <a:r>
              <a:rPr lang="en-ZA" sz="1800" dirty="0" smtClean="0">
                <a:latin typeface="Century Gothic" pitchFamily="34" charset="0"/>
              </a:rPr>
              <a:t>He held the head ring and sighed for his wife, far away in the kraal of other people. </a:t>
            </a:r>
          </a:p>
          <a:p>
            <a:endParaRPr lang="en-ZA" sz="1800" dirty="0" smtClean="0">
              <a:latin typeface="Century Gothic" pitchFamily="34" charset="0"/>
            </a:endParaRPr>
          </a:p>
          <a:p>
            <a:r>
              <a:rPr lang="en-ZA" sz="1800" dirty="0" smtClean="0">
                <a:latin typeface="Century Gothic" pitchFamily="34" charset="0"/>
              </a:rPr>
              <a:t>After a while, he called his doves again.  </a:t>
            </a:r>
          </a:p>
          <a:p>
            <a:r>
              <a:rPr lang="en-ZA" sz="1800" dirty="0" smtClean="0">
                <a:latin typeface="Century Gothic" pitchFamily="34" charset="0"/>
              </a:rPr>
              <a:t>Go to her and sing,  </a:t>
            </a:r>
          </a:p>
          <a:p>
            <a:r>
              <a:rPr lang="en-ZA" sz="1800" i="1" dirty="0" smtClean="0">
                <a:latin typeface="Century Gothic" pitchFamily="34" charset="0"/>
              </a:rPr>
              <a:t>Tree </a:t>
            </a:r>
            <a:r>
              <a:rPr lang="en-ZA" sz="1800" i="1" dirty="0">
                <a:latin typeface="Century Gothic" pitchFamily="34" charset="0"/>
              </a:rPr>
              <a:t>woman, tree woman</a:t>
            </a:r>
          </a:p>
          <a:p>
            <a:r>
              <a:rPr lang="en-ZA" sz="1800" i="1" dirty="0">
                <a:latin typeface="Century Gothic" pitchFamily="34" charset="0"/>
              </a:rPr>
              <a:t>More beautiful than any other</a:t>
            </a:r>
          </a:p>
          <a:p>
            <a:r>
              <a:rPr lang="en-ZA" sz="1800" i="1" dirty="0">
                <a:latin typeface="Century Gothic" pitchFamily="34" charset="0"/>
              </a:rPr>
              <a:t>Your husband </a:t>
            </a:r>
            <a:r>
              <a:rPr lang="en-ZA" sz="1800" i="1" dirty="0" smtClean="0">
                <a:latin typeface="Century Gothic" pitchFamily="34" charset="0"/>
              </a:rPr>
              <a:t>has sent </a:t>
            </a:r>
            <a:r>
              <a:rPr lang="en-ZA" sz="1800" i="1" dirty="0">
                <a:latin typeface="Century Gothic" pitchFamily="34" charset="0"/>
              </a:rPr>
              <a:t>us</a:t>
            </a:r>
          </a:p>
          <a:p>
            <a:r>
              <a:rPr lang="en-ZA" sz="1800" i="1" dirty="0">
                <a:latin typeface="Century Gothic" pitchFamily="34" charset="0"/>
              </a:rPr>
              <a:t>To bring back your </a:t>
            </a:r>
            <a:r>
              <a:rPr lang="en-ZA" sz="1800" i="1" dirty="0" smtClean="0">
                <a:latin typeface="Century Gothic" pitchFamily="34" charset="0"/>
              </a:rPr>
              <a:t>Life!</a:t>
            </a:r>
            <a:endParaRPr lang="en-ZA" sz="1800" i="1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r="2461"/>
          <a:stretch>
            <a:fillRect/>
          </a:stretch>
        </p:blipFill>
        <p:spPr>
          <a:xfrm>
            <a:off x="220169" y="891539"/>
            <a:ext cx="3107327" cy="3107327"/>
          </a:xfrm>
        </p:spPr>
      </p:pic>
    </p:spTree>
    <p:extLst>
      <p:ext uri="{BB962C8B-B14F-4D97-AF65-F5344CB8AC3E}">
        <p14:creationId xmlns:p14="http://schemas.microsoft.com/office/powerpoint/2010/main" val="11211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3" r="10453"/>
          <a:stretch>
            <a:fillRect/>
          </a:stretch>
        </p:blipFill>
        <p:spPr/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332" y="699390"/>
            <a:ext cx="2834638" cy="38497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ZA" sz="1900" dirty="0" smtClean="0">
                <a:latin typeface="Century Gothic" pitchFamily="34" charset="0"/>
              </a:rPr>
              <a:t>So away they went the third time. </a:t>
            </a:r>
          </a:p>
          <a:p>
            <a:pPr>
              <a:lnSpc>
                <a:spcPct val="110000"/>
              </a:lnSpc>
            </a:pPr>
            <a:r>
              <a:rPr lang="en-ZA" sz="1900" dirty="0" smtClean="0">
                <a:latin typeface="Century Gothic" pitchFamily="34" charset="0"/>
              </a:rPr>
              <a:t>They perched on her shoulders. As they sang, each bird pecked out an eye. </a:t>
            </a:r>
          </a:p>
          <a:p>
            <a:pPr>
              <a:lnSpc>
                <a:spcPct val="110000"/>
              </a:lnSpc>
            </a:pPr>
            <a:r>
              <a:rPr lang="en-ZA" sz="1900" dirty="0" smtClean="0">
                <a:latin typeface="Century Gothic" pitchFamily="34" charset="0"/>
              </a:rPr>
              <a:t>Immediately she turned again into a statue. </a:t>
            </a:r>
          </a:p>
          <a:p>
            <a:pPr>
              <a:lnSpc>
                <a:spcPct val="110000"/>
              </a:lnSpc>
            </a:pPr>
            <a:r>
              <a:rPr lang="en-ZA" sz="1900" dirty="0" smtClean="0">
                <a:latin typeface="Century Gothic" pitchFamily="34" charset="0"/>
              </a:rPr>
              <a:t>Her feet and arms fell away. Then her head. </a:t>
            </a:r>
          </a:p>
          <a:p>
            <a:pPr>
              <a:lnSpc>
                <a:spcPct val="110000"/>
              </a:lnSpc>
            </a:pPr>
            <a:r>
              <a:rPr lang="en-ZA" sz="1900" dirty="0" smtClean="0">
                <a:latin typeface="Century Gothic" pitchFamily="34" charset="0"/>
              </a:rPr>
              <a:t>And she fell to the ground.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315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2" y="1225869"/>
            <a:ext cx="2729945" cy="395477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ZA" sz="2000" dirty="0" smtClean="0">
                <a:latin typeface="Century Gothic" pitchFamily="34" charset="0"/>
              </a:rPr>
              <a:t>Her husband slowly rolled her wooden trunk to the river.</a:t>
            </a:r>
          </a:p>
          <a:p>
            <a:r>
              <a:rPr lang="en-ZA" sz="2000" dirty="0" smtClean="0">
                <a:latin typeface="Century Gothic" pitchFamily="34" charset="0"/>
              </a:rPr>
              <a:t>He stood her up with her roots in the water. </a:t>
            </a:r>
          </a:p>
          <a:p>
            <a:r>
              <a:rPr lang="en-ZA" sz="2000" dirty="0" smtClean="0">
                <a:latin typeface="Century Gothic" pitchFamily="34" charset="0"/>
              </a:rPr>
              <a:t>Nourished by sun and soil, she grew leaves again. 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14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835" y="2534770"/>
            <a:ext cx="3217875" cy="170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2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2" y="1099441"/>
            <a:ext cx="2330349" cy="3752540"/>
          </a:xfrm>
        </p:spPr>
        <p:txBody>
          <a:bodyPr/>
          <a:lstStyle/>
          <a:p>
            <a:r>
              <a:rPr lang="en-ZA" sz="2000" dirty="0" smtClean="0">
                <a:latin typeface="Century Gothic" pitchFamily="34" charset="0"/>
              </a:rPr>
              <a:t>And when the wind blows, the </a:t>
            </a:r>
            <a:r>
              <a:rPr lang="en-ZA" sz="2000" dirty="0">
                <a:latin typeface="Century Gothic" pitchFamily="34" charset="0"/>
              </a:rPr>
              <a:t>leaves </a:t>
            </a:r>
            <a:r>
              <a:rPr lang="en-ZA" sz="2000" dirty="0" smtClean="0">
                <a:latin typeface="Century Gothic" pitchFamily="34" charset="0"/>
              </a:rPr>
              <a:t>sigh. </a:t>
            </a:r>
          </a:p>
          <a:p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Just as </a:t>
            </a:r>
            <a:r>
              <a:rPr lang="en-ZA" sz="2000" dirty="0">
                <a:latin typeface="Century Gothic" pitchFamily="34" charset="0"/>
              </a:rPr>
              <a:t>a woman does when she longs for her husband. </a:t>
            </a: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15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3" r="10453"/>
          <a:stretch>
            <a:fillRect/>
          </a:stretch>
        </p:blipFill>
        <p:spPr>
          <a:xfrm>
            <a:off x="2798451" y="937259"/>
            <a:ext cx="3850277" cy="3850277"/>
          </a:xfrm>
        </p:spPr>
      </p:pic>
    </p:spTree>
    <p:extLst>
      <p:ext uri="{BB962C8B-B14F-4D97-AF65-F5344CB8AC3E}">
        <p14:creationId xmlns:p14="http://schemas.microsoft.com/office/powerpoint/2010/main" val="1341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The Tree Wife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Adapted </a:t>
            </a:r>
            <a:r>
              <a:rPr lang="en-ZA" dirty="0"/>
              <a:t>by Tessa Welch from </a:t>
            </a:r>
            <a:r>
              <a:rPr lang="en-ZA" dirty="0" smtClean="0"/>
              <a:t>the Xhosa folktale, Kamiyo of the River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ZA" dirty="0" err="1" smtClean="0"/>
              <a:t>Jemma</a:t>
            </a:r>
            <a:r>
              <a:rPr lang="en-ZA" dirty="0" smtClean="0"/>
              <a:t> Kahn</a:t>
            </a:r>
            <a:endParaRPr lang="en-ZA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64973" y="1920556"/>
            <a:ext cx="3428728" cy="1468438"/>
          </a:xfrm>
          <a:prstGeom prst="rect">
            <a:avLst/>
          </a:prstGeom>
          <a:solidFill>
            <a:schemeClr val="bg1"/>
          </a:solidFill>
        </p:spPr>
        <p:txBody>
          <a:bodyPr vert="horz" lIns="73655" tIns="36827" rIns="73655" bIns="36827" rtlCol="0">
            <a:normAutofit fontScale="92500" lnSpcReduction="10000"/>
          </a:bodyPr>
          <a:lstStyle>
            <a:lvl1pPr marL="0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68275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549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4824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09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373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0964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7922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197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200" dirty="0" smtClean="0"/>
              <a:t>© African Storybook Initiative, 2013</a:t>
            </a:r>
          </a:p>
          <a:p>
            <a:endParaRPr lang="en-ZA" dirty="0"/>
          </a:p>
          <a:p>
            <a:r>
              <a:rPr lang="en-ZA" dirty="0"/>
              <a:t/>
            </a:r>
            <a:br>
              <a:rPr lang="en-ZA" dirty="0"/>
            </a:br>
            <a:r>
              <a:rPr lang="en-ZA" sz="1050" dirty="0"/>
              <a:t>This work is licensed under a Creative Commons Attribution </a:t>
            </a:r>
            <a:r>
              <a:rPr lang="en-ZA" sz="1050" dirty="0" smtClean="0"/>
              <a:t>(CC-BY) Version 3.0 </a:t>
            </a:r>
            <a:r>
              <a:rPr lang="en-ZA" sz="1050" dirty="0" err="1"/>
              <a:t>Unported</a:t>
            </a:r>
            <a:r>
              <a:rPr lang="en-ZA" sz="1050" dirty="0"/>
              <a:t> License</a:t>
            </a:r>
            <a:r>
              <a:rPr lang="en-ZA" sz="1200" dirty="0" smtClean="0"/>
              <a:t>.</a:t>
            </a:r>
          </a:p>
          <a:p>
            <a:r>
              <a:rPr lang="en-ZA" sz="1050" dirty="0" smtClean="0"/>
              <a:t>You are free to download, copy and adapt this story and use the illustrations  as long as you attribute the original authors and illustrators</a:t>
            </a:r>
          </a:p>
          <a:p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28159" y="3388994"/>
            <a:ext cx="3416300" cy="77353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ZA" dirty="0" smtClean="0"/>
              <a:t>Listen on YouTube to another version of this story – Kamiyo of the River </a:t>
            </a:r>
          </a:p>
          <a:p>
            <a:r>
              <a:rPr lang="en-ZA" dirty="0">
                <a:hlinkClick r:id="rId2"/>
              </a:rPr>
              <a:t>http://www.youtube.com/watch?v=li8tklIflMs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36" y="2173459"/>
            <a:ext cx="691923" cy="24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1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" b="3287"/>
          <a:stretch>
            <a:fillRect/>
          </a:stretch>
        </p:blipFill>
        <p:spPr>
          <a:xfrm>
            <a:off x="1725930" y="502282"/>
            <a:ext cx="3737610" cy="2752728"/>
          </a:xfr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17270" y="3120389"/>
            <a:ext cx="5463540" cy="1502991"/>
          </a:xfrm>
        </p:spPr>
        <p:txBody>
          <a:bodyPr>
            <a:normAutofit/>
          </a:bodyPr>
          <a:lstStyle/>
          <a:p>
            <a:r>
              <a:rPr lang="en-ZA" sz="1800" dirty="0" smtClean="0">
                <a:latin typeface="Century Gothic" pitchFamily="34" charset="0"/>
              </a:rPr>
              <a:t>Once upon a time, there lived a man who had plenty of everything – a large fertile farm, with cattle, sheep, and goats.</a:t>
            </a:r>
          </a:p>
          <a:p>
            <a:r>
              <a:rPr lang="en-ZA" sz="1800" dirty="0" smtClean="0">
                <a:latin typeface="Century Gothic" pitchFamily="34" charset="0"/>
              </a:rPr>
              <a:t>But, as he grew old, he grew sad, because one thing was missing. He did not have a wife. </a:t>
            </a:r>
            <a:endParaRPr lang="en-ZA" sz="18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385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3" r="10453"/>
          <a:stretch>
            <a:fillRect/>
          </a:stretch>
        </p:blipFill>
        <p:spPr>
          <a:xfrm>
            <a:off x="765810" y="1081399"/>
            <a:ext cx="3703320" cy="3703320"/>
          </a:xfr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63440" y="1565910"/>
            <a:ext cx="2308860" cy="2903220"/>
          </a:xfrm>
        </p:spPr>
        <p:txBody>
          <a:bodyPr>
            <a:normAutofit/>
          </a:bodyPr>
          <a:lstStyle/>
          <a:p>
            <a:r>
              <a:rPr lang="en-ZA" sz="1800" dirty="0" smtClean="0">
                <a:latin typeface="Century Gothic" pitchFamily="34" charset="0"/>
              </a:rPr>
              <a:t>Standing under a tree one day, he had a brilliant idea.</a:t>
            </a:r>
          </a:p>
          <a:p>
            <a:r>
              <a:rPr lang="en-ZA" sz="1800" dirty="0" smtClean="0">
                <a:latin typeface="Century Gothic" pitchFamily="34" charset="0"/>
              </a:rPr>
              <a:t> </a:t>
            </a:r>
          </a:p>
          <a:p>
            <a:endParaRPr lang="en-ZA" sz="1800" dirty="0">
              <a:latin typeface="Century Gothic" pitchFamily="34" charset="0"/>
            </a:endParaRPr>
          </a:p>
          <a:p>
            <a:endParaRPr lang="en-ZA" sz="1800" dirty="0" smtClean="0">
              <a:latin typeface="Century Gothic" pitchFamily="34" charset="0"/>
            </a:endParaRPr>
          </a:p>
          <a:p>
            <a:r>
              <a:rPr lang="en-ZA" sz="1800" dirty="0" smtClean="0">
                <a:latin typeface="Century Gothic" pitchFamily="34" charset="0"/>
              </a:rPr>
              <a:t>If he couldn’t find a wife, perhaps he could make one? </a:t>
            </a:r>
            <a:endParaRPr lang="en-ZA" sz="1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b="1993"/>
          <a:stretch>
            <a:fillRect/>
          </a:stretch>
        </p:blipFill>
        <p:spPr>
          <a:xfrm>
            <a:off x="93980" y="654050"/>
            <a:ext cx="4419600" cy="3357563"/>
          </a:xfr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60" y="674371"/>
            <a:ext cx="5429250" cy="3783330"/>
          </a:xfrm>
        </p:spPr>
        <p:txBody>
          <a:bodyPr>
            <a:noAutofit/>
          </a:bodyPr>
          <a:lstStyle/>
          <a:p>
            <a:r>
              <a:rPr lang="en-ZA" sz="1800" dirty="0" smtClean="0">
                <a:latin typeface="Century Gothic" pitchFamily="34" charset="0"/>
              </a:rPr>
              <a:t>So he set to work to shape a beautiful woman from a strong branch of the tree.</a:t>
            </a:r>
          </a:p>
          <a:p>
            <a:pPr algn="ctr"/>
            <a:endParaRPr lang="en-ZA" sz="1800" dirty="0" smtClean="0">
              <a:latin typeface="Century Gothic" pitchFamily="34" charset="0"/>
            </a:endParaRPr>
          </a:p>
          <a:p>
            <a:pPr algn="ctr"/>
            <a:endParaRPr lang="en-ZA" sz="1800" dirty="0" smtClean="0">
              <a:latin typeface="Century Gothic" pitchFamily="34" charset="0"/>
            </a:endParaRPr>
          </a:p>
          <a:p>
            <a:endParaRPr lang="en-ZA" sz="1800" dirty="0">
              <a:latin typeface="Century Gothic" pitchFamily="34" charset="0"/>
            </a:endParaRPr>
          </a:p>
          <a:p>
            <a:endParaRPr lang="en-ZA" sz="1800" dirty="0" smtClean="0">
              <a:latin typeface="Century Gothic" pitchFamily="34" charset="0"/>
            </a:endParaRPr>
          </a:p>
          <a:p>
            <a:pPr algn="r"/>
            <a:endParaRPr lang="en-ZA" sz="1800" dirty="0">
              <a:latin typeface="Century Gothic" pitchFamily="34" charset="0"/>
            </a:endParaRPr>
          </a:p>
          <a:p>
            <a:pPr algn="ctr"/>
            <a:endParaRPr lang="en-ZA" sz="1800" dirty="0" smtClean="0">
              <a:latin typeface="Century Gothic" pitchFamily="34" charset="0"/>
            </a:endParaRPr>
          </a:p>
          <a:p>
            <a:endParaRPr lang="en-ZA" sz="1800" dirty="0" smtClean="0">
              <a:latin typeface="Century Gothic" pitchFamily="34" charset="0"/>
            </a:endParaRPr>
          </a:p>
          <a:p>
            <a:r>
              <a:rPr lang="en-ZA" sz="1800" dirty="0" smtClean="0">
                <a:latin typeface="Century Gothic" pitchFamily="34" charset="0"/>
              </a:rPr>
              <a:t>When he had finished making the statue, he touched her eyes, and they opened. </a:t>
            </a:r>
          </a:p>
          <a:p>
            <a:r>
              <a:rPr lang="en-ZA" sz="1800" dirty="0" smtClean="0">
                <a:latin typeface="Century Gothic" pitchFamily="34" charset="0"/>
              </a:rPr>
              <a:t>He blew gently on her, and she came alive</a:t>
            </a:r>
            <a:r>
              <a:rPr lang="en-ZA" sz="1800" dirty="0" smtClean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61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74770" y="1691639"/>
            <a:ext cx="2777490" cy="2480311"/>
          </a:xfrm>
        </p:spPr>
        <p:txBody>
          <a:bodyPr>
            <a:noAutofit/>
          </a:bodyPr>
          <a:lstStyle/>
          <a:p>
            <a:r>
              <a:rPr lang="en-ZA" sz="1800" dirty="0" smtClean="0">
                <a:latin typeface="Century Gothic" pitchFamily="34" charset="0"/>
              </a:rPr>
              <a:t>She was truly the most beautiful woman he had ever seen. </a:t>
            </a:r>
          </a:p>
          <a:p>
            <a:endParaRPr lang="en-ZA" sz="1800" dirty="0">
              <a:latin typeface="Century Gothic" pitchFamily="34" charset="0"/>
            </a:endParaRPr>
          </a:p>
          <a:p>
            <a:endParaRPr lang="en-ZA" sz="1800" dirty="0" smtClean="0">
              <a:latin typeface="Century Gothic" pitchFamily="34" charset="0"/>
            </a:endParaRPr>
          </a:p>
          <a:p>
            <a:r>
              <a:rPr lang="en-ZA" sz="1800" dirty="0" smtClean="0">
                <a:latin typeface="Century Gothic" pitchFamily="34" charset="0"/>
              </a:rPr>
              <a:t>He knelt before her, and asked her to be his wife.</a:t>
            </a:r>
          </a:p>
          <a:p>
            <a:endParaRPr lang="en-ZA" sz="18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r="11531"/>
          <a:stretch>
            <a:fillRect/>
          </a:stretch>
        </p:blipFill>
        <p:spPr>
          <a:xfrm>
            <a:off x="992511" y="1676677"/>
            <a:ext cx="2482209" cy="2482209"/>
          </a:xfrm>
        </p:spPr>
      </p:pic>
    </p:spTree>
    <p:extLst>
      <p:ext uri="{BB962C8B-B14F-4D97-AF65-F5344CB8AC3E}">
        <p14:creationId xmlns:p14="http://schemas.microsoft.com/office/powerpoint/2010/main" val="34642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8671" y="571500"/>
            <a:ext cx="5863590" cy="40462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ZA" sz="1800" dirty="0" smtClean="0">
                <a:latin typeface="Century Gothic" pitchFamily="34" charset="0"/>
              </a:rPr>
              <a:t>He gave her a colourful apron, beads, and a head ring, the sign of a married woman. And he built her a house with the mud and grass that used to lie at the foot of her trunk. </a:t>
            </a:r>
          </a:p>
          <a:p>
            <a:pPr>
              <a:lnSpc>
                <a:spcPct val="120000"/>
              </a:lnSpc>
            </a:pPr>
            <a:endParaRPr lang="en-ZA" sz="1800" dirty="0"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endParaRPr lang="en-ZA" sz="1800" dirty="0" smtClean="0"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endParaRPr lang="en-ZA" sz="1800" dirty="0"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endParaRPr lang="en-ZA" sz="1800" dirty="0" smtClean="0"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endParaRPr lang="en-ZA" sz="1800" dirty="0"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r>
              <a:rPr lang="en-ZA" sz="1800" dirty="0" smtClean="0">
                <a:latin typeface="Century Gothic" pitchFamily="34" charset="0"/>
              </a:rPr>
              <a:t>“Only one thing I beg of you,” he said to his wife. “Never tell anyone where you come from.”</a:t>
            </a: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b="822"/>
          <a:stretch>
            <a:fillRect/>
          </a:stretch>
        </p:blipFill>
        <p:spPr>
          <a:xfrm>
            <a:off x="2251710" y="2038884"/>
            <a:ext cx="2960370" cy="1528041"/>
          </a:xfrm>
        </p:spPr>
      </p:pic>
    </p:spTree>
    <p:extLst>
      <p:ext uri="{BB962C8B-B14F-4D97-AF65-F5344CB8AC3E}">
        <p14:creationId xmlns:p14="http://schemas.microsoft.com/office/powerpoint/2010/main" val="9366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1580" y="2548889"/>
            <a:ext cx="5326380" cy="2091691"/>
          </a:xfrm>
        </p:spPr>
        <p:txBody>
          <a:bodyPr>
            <a:noAutofit/>
          </a:bodyPr>
          <a:lstStyle/>
          <a:p>
            <a:r>
              <a:rPr lang="en-ZA" sz="1800" dirty="0" smtClean="0">
                <a:latin typeface="Century Gothic" pitchFamily="34" charset="0"/>
              </a:rPr>
              <a:t>But before long, the young men from a neighbouring village began talking among themselves. </a:t>
            </a:r>
          </a:p>
          <a:p>
            <a:r>
              <a:rPr lang="en-ZA" sz="1800" dirty="0" smtClean="0">
                <a:latin typeface="Century Gothic" pitchFamily="34" charset="0"/>
              </a:rPr>
              <a:t>“How can such an old man have such a beautiful young wife?”</a:t>
            </a:r>
          </a:p>
          <a:p>
            <a:r>
              <a:rPr lang="en-ZA" sz="1800" dirty="0" smtClean="0">
                <a:latin typeface="Century Gothic" pitchFamily="34" charset="0"/>
              </a:rPr>
              <a:t>So they decided to steal her and take her to their own kraal. </a:t>
            </a:r>
            <a:endParaRPr lang="en-ZA" sz="18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r="14275"/>
          <a:stretch>
            <a:fillRect/>
          </a:stretch>
        </p:blipFill>
        <p:spPr>
          <a:xfrm>
            <a:off x="2135823" y="184464"/>
            <a:ext cx="2927667" cy="2225995"/>
          </a:xfrm>
        </p:spPr>
      </p:pic>
    </p:spTree>
    <p:extLst>
      <p:ext uri="{BB962C8B-B14F-4D97-AF65-F5344CB8AC3E}">
        <p14:creationId xmlns:p14="http://schemas.microsoft.com/office/powerpoint/2010/main" val="15583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8011" y="859410"/>
            <a:ext cx="3182439" cy="376974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ZA" sz="1800" dirty="0" smtClean="0">
                <a:latin typeface="Century Gothic" pitchFamily="34" charset="0"/>
              </a:rPr>
              <a:t>The old man was heartbroken. He felt he could not live without her.</a:t>
            </a:r>
          </a:p>
          <a:p>
            <a:pPr>
              <a:lnSpc>
                <a:spcPct val="110000"/>
              </a:lnSpc>
            </a:pPr>
            <a:endParaRPr lang="en-ZA" sz="1800" dirty="0" smtClean="0">
              <a:latin typeface="Century Gothic" pitchFamily="34" charset="0"/>
            </a:endParaRPr>
          </a:p>
          <a:p>
            <a:pPr>
              <a:lnSpc>
                <a:spcPct val="110000"/>
              </a:lnSpc>
            </a:pPr>
            <a:r>
              <a:rPr lang="en-ZA" sz="1800" dirty="0" smtClean="0">
                <a:latin typeface="Century Gothic" pitchFamily="34" charset="0"/>
              </a:rPr>
              <a:t>But then he thought, “Perhaps if I have something of hers, I would not feel so sad?”</a:t>
            </a:r>
          </a:p>
          <a:p>
            <a:pPr>
              <a:lnSpc>
                <a:spcPct val="110000"/>
              </a:lnSpc>
            </a:pPr>
            <a:r>
              <a:rPr lang="en-ZA" sz="1800" dirty="0" smtClean="0">
                <a:latin typeface="Century Gothic" pitchFamily="34" charset="0"/>
              </a:rPr>
              <a:t>So he sent his doves to find her, to sing to her, and to bring back something of hers to him.  </a:t>
            </a:r>
          </a:p>
          <a:p>
            <a:r>
              <a:rPr lang="en-ZA" dirty="0" smtClean="0"/>
              <a:t> </a:t>
            </a:r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8" r="10438"/>
          <a:stretch>
            <a:fillRect/>
          </a:stretch>
        </p:blipFill>
        <p:spPr>
          <a:xfrm>
            <a:off x="3528106" y="400049"/>
            <a:ext cx="4033157" cy="4033157"/>
          </a:xfrm>
        </p:spPr>
      </p:pic>
    </p:spTree>
    <p:extLst>
      <p:ext uri="{BB962C8B-B14F-4D97-AF65-F5344CB8AC3E}">
        <p14:creationId xmlns:p14="http://schemas.microsoft.com/office/powerpoint/2010/main" val="13757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6210" y="868681"/>
            <a:ext cx="2971800" cy="345185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ZA" sz="1800" dirty="0" smtClean="0">
                <a:latin typeface="Century Gothic" pitchFamily="34" charset="0"/>
              </a:rPr>
              <a:t>When they found her, they sang to her in the language of birds:</a:t>
            </a:r>
          </a:p>
          <a:p>
            <a:endParaRPr lang="en-ZA" sz="1800" dirty="0">
              <a:latin typeface="Century Gothic" pitchFamily="34" charset="0"/>
            </a:endParaRPr>
          </a:p>
          <a:p>
            <a:r>
              <a:rPr lang="en-ZA" sz="1800" i="1" dirty="0" smtClean="0">
                <a:latin typeface="Century Gothic" pitchFamily="34" charset="0"/>
              </a:rPr>
              <a:t>Tree woman, tree woman</a:t>
            </a:r>
          </a:p>
          <a:p>
            <a:r>
              <a:rPr lang="en-ZA" sz="1800" i="1" dirty="0" smtClean="0">
                <a:latin typeface="Century Gothic" pitchFamily="34" charset="0"/>
              </a:rPr>
              <a:t>More beautiful than any other </a:t>
            </a:r>
          </a:p>
          <a:p>
            <a:r>
              <a:rPr lang="en-ZA" sz="1800" i="1" dirty="0" smtClean="0">
                <a:latin typeface="Century Gothic" pitchFamily="34" charset="0"/>
              </a:rPr>
              <a:t>Your husband has sent us</a:t>
            </a:r>
          </a:p>
          <a:p>
            <a:r>
              <a:rPr lang="en-ZA" sz="1800" i="1" dirty="0" smtClean="0">
                <a:latin typeface="Century Gothic" pitchFamily="34" charset="0"/>
              </a:rPr>
              <a:t>To bring back your apron!</a:t>
            </a:r>
            <a:endParaRPr lang="en-ZA" i="1" dirty="0" smtClean="0"/>
          </a:p>
          <a:p>
            <a:endParaRPr lang="en-ZA" i="1" dirty="0" smtClean="0"/>
          </a:p>
          <a:p>
            <a:endParaRPr lang="en-ZA" dirty="0" smtClean="0"/>
          </a:p>
          <a:p>
            <a:endParaRPr lang="en-ZA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r="7263"/>
          <a:stretch>
            <a:fillRect/>
          </a:stretch>
        </p:blipFill>
        <p:spPr>
          <a:xfrm>
            <a:off x="260991" y="933727"/>
            <a:ext cx="3362319" cy="3362319"/>
          </a:xfrm>
        </p:spPr>
      </p:pic>
    </p:spTree>
    <p:extLst>
      <p:ext uri="{BB962C8B-B14F-4D97-AF65-F5344CB8AC3E}">
        <p14:creationId xmlns:p14="http://schemas.microsoft.com/office/powerpoint/2010/main" val="26453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 Colours">
      <a:dk1>
        <a:sysClr val="windowText" lastClr="000000"/>
      </a:dk1>
      <a:lt1>
        <a:sysClr val="window" lastClr="FFFFFF"/>
      </a:lt1>
      <a:dk2>
        <a:srgbClr val="8ECCD2"/>
      </a:dk2>
      <a:lt2>
        <a:srgbClr val="B65C8C"/>
      </a:lt2>
      <a:accent1>
        <a:srgbClr val="D18129"/>
      </a:accent1>
      <a:accent2>
        <a:srgbClr val="D89F2D"/>
      </a:accent2>
      <a:accent3>
        <a:srgbClr val="ADA634"/>
      </a:accent3>
      <a:accent4>
        <a:srgbClr val="808438"/>
      </a:accent4>
      <a:accent5>
        <a:srgbClr val="358888"/>
      </a:accent5>
      <a:accent6>
        <a:srgbClr val="2E73A4"/>
      </a:accent6>
      <a:hlink>
        <a:srgbClr val="1267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2ED1A76A930F4F829A863EC4A2EB06" ma:contentTypeVersion="0" ma:contentTypeDescription="Create a new document." ma:contentTypeScope="" ma:versionID="71bc256c68b347255def54578a5a02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AB210E-1B18-4E1D-BA6A-63FF661BE515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7A52E21-B4D3-45E2-A331-76A9D4123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150DC60-5DA1-4FCD-9433-00D4052554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692</Words>
  <Application>Microsoft Office PowerPoint</Application>
  <PresentationFormat>Custom</PresentationFormat>
  <Paragraphs>101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Century Gothic</vt:lpstr>
      <vt:lpstr>Office Theme</vt:lpstr>
      <vt:lpstr>The Tree Wife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Tree Wife 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</dc:creator>
  <cp:lastModifiedBy>Monge</cp:lastModifiedBy>
  <cp:revision>61</cp:revision>
  <dcterms:created xsi:type="dcterms:W3CDTF">2013-05-14T11:31:04Z</dcterms:created>
  <dcterms:modified xsi:type="dcterms:W3CDTF">2013-08-02T10:37:32Z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0x010100392ED1A76A930F4F829A863EC4A2EB06</vt:lpwstr>
  </property>
</Properties>
</file>